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sldIdLst>
    <p:sldId id="291" r:id="rId6"/>
    <p:sldId id="288" r:id="rId7"/>
    <p:sldId id="292" r:id="rId8"/>
    <p:sldId id="289" r:id="rId9"/>
    <p:sldId id="293" r:id="rId10"/>
    <p:sldId id="294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1B8"/>
    <a:srgbClr val="2D2E83"/>
    <a:srgbClr val="F7941D"/>
    <a:srgbClr val="BE1E2D"/>
    <a:srgbClr val="C41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0" autoAdjust="0"/>
    <p:restoredTop sz="94678"/>
  </p:normalViewPr>
  <p:slideViewPr>
    <p:cSldViewPr snapToGrid="0" snapToObjects="1">
      <p:cViewPr varScale="1">
        <p:scale>
          <a:sx n="125" d="100"/>
          <a:sy n="125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706645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CE1E-45F1-9746-90C1-7911C17849F7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highlight>
                <a:srgbClr val="C4157B"/>
              </a:highlight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E19AF9-05E8-324E-8183-694C8731CDA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D0A8DBB-C827-CE40-B85F-D673F7C738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36D5A-BCED-7045-8F96-F84E3FBECC18}"/>
              </a:ext>
            </a:extLst>
          </p:cNvPr>
          <p:cNvSpPr txBox="1"/>
          <p:nvPr userDrawn="1"/>
        </p:nvSpPr>
        <p:spPr>
          <a:xfrm>
            <a:off x="438753" y="6085013"/>
            <a:ext cx="1729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6353933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5638B-2F99-B74F-B018-203EEB1DFFAD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E4F9F54-893F-8D45-85FD-7FE9EC3A39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BE094D-B5CF-B742-8F5D-6E181463D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FACED-E43A-AD4D-9651-63D05FD8DF60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597392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B7655B-ED0D-1B46-850A-98682FEECEC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68635" y="6284341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© Make UK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9B04F-E2F9-0A43-ABCE-23E83F8A9974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225726E-02AD-0A49-B721-6035A28C9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ECA113-5F5C-5748-A7CB-CD655038B83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8F496-EDA3-964E-A08C-548604489CB7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0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6353933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5638B-2F99-B74F-B018-203EEB1DFFAD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E4F9F54-893F-8D45-85FD-7FE9EC3A39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BE094D-B5CF-B742-8F5D-6E181463D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DDFD0-87E8-3345-AC21-A6CD2388574D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597392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9B04F-E2F9-0A43-ABCE-23E83F8A9974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225726E-02AD-0A49-B721-6035A28C9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ECA113-5F5C-5748-A7CB-CD655038B83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1EF7C-0FE8-A24C-9FAD-ED584B56C2BB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676A-3CA2-B447-A012-26B762E2B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628"/>
            <a:ext cx="10935984" cy="51528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8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40384-2A27-9F4C-A440-B88BBFF51AF5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5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8D74-6014-6A43-8541-32CF6CB41E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387561"/>
            <a:ext cx="10515600" cy="45683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397C4D-33FA-1341-B581-583489C2F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6498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10A39-1C75-3340-8B57-6CFEBF065E68}"/>
              </a:ext>
            </a:extLst>
          </p:cNvPr>
          <p:cNvSpPr txBox="1"/>
          <p:nvPr userDrawn="1"/>
        </p:nvSpPr>
        <p:spPr>
          <a:xfrm>
            <a:off x="438753" y="6085013"/>
            <a:ext cx="1729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b="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837341" y="6030077"/>
            <a:ext cx="25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BackingManufacturing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EBE4-92BC-CC4C-97E9-B37A70D8B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6992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A734-26FD-9440-85CE-BB821DE3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5560"/>
            <a:ext cx="10515600" cy="26242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8D74-6014-6A43-8541-32CF6CB41E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881319"/>
            <a:ext cx="10515600" cy="13198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18A6D4-D3FA-B54A-8789-85B3BE76161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9" y="646498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BE1E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73CA-CA7D-0E49-93E6-7ADEBBC2B8D2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31765" y="6085013"/>
            <a:ext cx="25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BackingManufacturing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EBE4-92BC-CC4C-97E9-B37A70D8B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6992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D066-9D2D-AC49-9EF1-31FE67CB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168239"/>
            <a:ext cx="2743200" cy="365125"/>
          </a:xfrm>
          <a:prstGeom prst="rect">
            <a:avLst/>
          </a:prstGeom>
        </p:spPr>
        <p:txBody>
          <a:bodyPr/>
          <a:lstStyle/>
          <a:p>
            <a:fld id="{B072BF42-D2E2-664B-B303-D1A5B6C3B7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8D74-6014-6A43-8541-32CF6CB41E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881319"/>
            <a:ext cx="10515600" cy="40828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18A6D4-D3FA-B54A-8789-85B3BE76161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9" y="646498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010D5-75EA-DC47-8EA8-903F4CBE5520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4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D7C77B-6061-1E49-A1AB-1E439F50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270"/>
            <a:ext cx="5181600" cy="4176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C78919-E4E0-624F-BE22-9D845323A3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895270"/>
            <a:ext cx="5181600" cy="4176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8BE37F-96FD-5449-979D-51452A62D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6992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581DCA-195C-8E4C-832C-67784982FF2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9" y="646498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F794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2C2E53-C44F-1048-862A-AD6726C5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168239"/>
            <a:ext cx="2743200" cy="365125"/>
          </a:xfrm>
          <a:prstGeom prst="rect">
            <a:avLst/>
          </a:prstGeom>
        </p:spPr>
        <p:txBody>
          <a:bodyPr/>
          <a:lstStyle/>
          <a:p>
            <a:fld id="{B072BF42-D2E2-664B-B303-D1A5B6C3B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DD74B-CAB0-A84D-8E44-E73D80A7C5B9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706645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CE1E-45F1-9746-90C1-7911C17849F7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highlight>
                <a:srgbClr val="C4157B"/>
              </a:highlight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E19AF9-05E8-324E-8183-694C8731CDA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D0A8DBB-C827-CE40-B85F-D673F7C738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180D4-6964-4649-994D-F58326EB3F24}"/>
              </a:ext>
            </a:extLst>
          </p:cNvPr>
          <p:cNvSpPr txBox="1"/>
          <p:nvPr userDrawn="1"/>
        </p:nvSpPr>
        <p:spPr>
          <a:xfrm>
            <a:off x="438753" y="6085013"/>
            <a:ext cx="1729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5DA9EF-A803-164F-B771-3F62265F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738"/>
            <a:ext cx="10515600" cy="6417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ABB31-694E-4B41-83CF-B131F530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806"/>
            <a:ext cx="10515600" cy="4997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33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2" r:id="rId3"/>
    <p:sldLayoutId id="2147483651" r:id="rId4"/>
    <p:sldLayoutId id="2147483667" r:id="rId5"/>
    <p:sldLayoutId id="2147483666" r:id="rId6"/>
    <p:sldLayoutId id="2147483650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C263534-3ED1-3B4A-BBB9-9C797E82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738"/>
            <a:ext cx="10515600" cy="6417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22F652-286F-5E40-A4F1-A3DB0DBF2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806"/>
            <a:ext cx="10515600" cy="4997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772293" y="6246234"/>
            <a:ext cx="258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BackingManufacturing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2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uk.org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-business-bank.co.uk/cbils" TargetMode="External"/><Relationship Id="rId2" Type="http://schemas.openxmlformats.org/officeDocument/2006/relationships/hyperlink" Target="http://www.gov.uk/coronaviru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Tim Figures</a:t>
            </a:r>
          </a:p>
          <a:p>
            <a:r>
              <a:rPr lang="en-GB" dirty="0"/>
              <a:t>Director, Technology, Sustainability and Innovation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438753" y="630976"/>
            <a:ext cx="8099072" cy="573155"/>
          </a:xfrm>
        </p:spPr>
        <p:txBody>
          <a:bodyPr/>
          <a:lstStyle/>
          <a:p>
            <a:r>
              <a:rPr lang="en-GB" sz="3200" dirty="0"/>
              <a:t>Keeping Manufacturing Working</a:t>
            </a:r>
          </a:p>
        </p:txBody>
      </p:sp>
    </p:spTree>
    <p:extLst>
      <p:ext uri="{BB962C8B-B14F-4D97-AF65-F5344CB8AC3E}">
        <p14:creationId xmlns:p14="http://schemas.microsoft.com/office/powerpoint/2010/main" val="1238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Our key aims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maintain as much cash as possible in manufacturing businesses to ensure they remain viable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keep as many manufacturing workers in employment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support manufacturing to play its part in helping the nation through the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ensure a swift recovery once the current crisis is over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3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What we’ve been doing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Along with other business organisations and the TUC, lobbying Government to unlock support for the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Communicating with members and answering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Clarifying key areas with the Government (e.g. what is a key worker/a critical business)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Gathering evidence of impact of the crisis and the support measures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Three key business support schemes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CBILS – loan scheme, backed by the British Business Bank, offering up to £5m to SMEs, fee and interest free for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Job Retention Scheme – up to 80% of wage costs reimbursed up to £2500/month, backdated to 1 March and running initially for 3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VAT deferral – no VAT payments need to be made between 20 March and 30 June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Other assistance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682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Self-employed – for those with average profits of £50k or less, will pay up to 80% with a cap of £2500 per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Flexibility around insolvency rules, to allow Directors to keep trading without incurring liabilities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Extra help for retail, leisure and hospitality sectors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22" y="544960"/>
            <a:ext cx="10236200" cy="641760"/>
          </a:xfrm>
        </p:spPr>
        <p:txBody>
          <a:bodyPr/>
          <a:lstStyle/>
          <a:p>
            <a:r>
              <a:rPr lang="en-US" dirty="0"/>
              <a:t>Make </a:t>
            </a:r>
            <a:r>
              <a:rPr lang="en-US"/>
              <a:t>UK resources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Extensive guidance on </a:t>
            </a:r>
            <a:r>
              <a:rPr lang="en-GB" sz="3200" b="0" dirty="0">
                <a:hlinkClick r:id="rId2"/>
              </a:rPr>
              <a:t>www.makeuk.org</a:t>
            </a:r>
            <a:endParaRPr lang="en-GB" sz="32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Guidance on whether to continue operations or not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HR guidance on how to implement a furlough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Template letter for critical workers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Template letter for furloughing an employee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General FAQs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Ongoing webinar programme: more to 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Virtual RABs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Other policy work continuing virtually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7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UK Government website: </a:t>
            </a:r>
            <a:r>
              <a:rPr lang="en-GB" sz="3200" b="0" dirty="0">
                <a:hlinkClick r:id="rId2"/>
              </a:rPr>
              <a:t>www.gov.uk/coronavirus</a:t>
            </a:r>
            <a:r>
              <a:rPr lang="en-GB" sz="3200" b="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British Business Bank: </a:t>
            </a:r>
            <a:r>
              <a:rPr lang="en-GB" sz="3200" b="0" dirty="0">
                <a:hlinkClick r:id="rId3"/>
              </a:rPr>
              <a:t>www.british-business-bank.co.uk/cbils</a:t>
            </a:r>
            <a:endParaRPr lang="en-GB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Latest information will be on social media first: @</a:t>
            </a:r>
            <a:r>
              <a:rPr lang="en-GB" sz="3200" b="0" dirty="0" err="1"/>
              <a:t>MakeUKCampaigns</a:t>
            </a:r>
            <a:r>
              <a:rPr lang="en-GB" sz="3200" b="0" dirty="0"/>
              <a:t> or LinkedIn</a:t>
            </a:r>
            <a:endParaRPr lang="en-GB" sz="2000" b="0" dirty="0"/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3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59149">
      <a:dk1>
        <a:srgbClr val="2C2E83"/>
      </a:dk1>
      <a:lt1>
        <a:srgbClr val="FFFFFF"/>
      </a:lt1>
      <a:dk2>
        <a:srgbClr val="000000"/>
      </a:dk2>
      <a:lt2>
        <a:srgbClr val="E7E6E6"/>
      </a:lt2>
      <a:accent1>
        <a:srgbClr val="BD1D2C"/>
      </a:accent1>
      <a:accent2>
        <a:srgbClr val="ED7D31"/>
      </a:accent2>
      <a:accent3>
        <a:srgbClr val="1D71B8"/>
      </a:accent3>
      <a:accent4>
        <a:srgbClr val="2C2E83"/>
      </a:accent4>
      <a:accent5>
        <a:srgbClr val="95C11F"/>
      </a:accent5>
      <a:accent6>
        <a:srgbClr val="88CDD3"/>
      </a:accent6>
      <a:hlink>
        <a:srgbClr val="F7941D"/>
      </a:hlink>
      <a:folHlink>
        <a:srgbClr val="BD1D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59149">
      <a:dk1>
        <a:srgbClr val="2C2E83"/>
      </a:dk1>
      <a:lt1>
        <a:srgbClr val="FFFFFF"/>
      </a:lt1>
      <a:dk2>
        <a:srgbClr val="000000"/>
      </a:dk2>
      <a:lt2>
        <a:srgbClr val="E7E6E6"/>
      </a:lt2>
      <a:accent1>
        <a:srgbClr val="BD1D2C"/>
      </a:accent1>
      <a:accent2>
        <a:srgbClr val="ED7D31"/>
      </a:accent2>
      <a:accent3>
        <a:srgbClr val="1D71B8"/>
      </a:accent3>
      <a:accent4>
        <a:srgbClr val="2C2E83"/>
      </a:accent4>
      <a:accent5>
        <a:srgbClr val="95C11F"/>
      </a:accent5>
      <a:accent6>
        <a:srgbClr val="88CDD3"/>
      </a:accent6>
      <a:hlink>
        <a:srgbClr val="F7941D"/>
      </a:hlink>
      <a:folHlink>
        <a:srgbClr val="BD1D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8AFBEAA7C91439451DFADB4ED6F6A" ma:contentTypeVersion="5" ma:contentTypeDescription="Create a new document." ma:contentTypeScope="" ma:versionID="26a9938620841f0954aa9f183bddb3f0">
  <xsd:schema xmlns:xsd="http://www.w3.org/2001/XMLSchema" xmlns:xs="http://www.w3.org/2001/XMLSchema" xmlns:p="http://schemas.microsoft.com/office/2006/metadata/properties" xmlns:ns2="3f7f42ea-7ac8-4336-a1c0-09734e4f4cb9" xmlns:ns3="697ace7c-0b56-4f6f-b643-0bd1a98bde26" targetNamespace="http://schemas.microsoft.com/office/2006/metadata/properties" ma:root="true" ma:fieldsID="784c5101526506d9d57686595e432857" ns2:_="" ns3:_="">
    <xsd:import namespace="3f7f42ea-7ac8-4336-a1c0-09734e4f4cb9"/>
    <xsd:import namespace="697ace7c-0b56-4f6f-b643-0bd1a98bde26"/>
    <xsd:element name="properties">
      <xsd:complexType>
        <xsd:sequence>
          <xsd:element name="documentManagement">
            <xsd:complexType>
              <xsd:all>
                <xsd:element ref="ns2:adc2a2b9b7c747afaef1be093075fa11" minOccurs="0"/>
                <xsd:element ref="ns3:TaxCatchAll" minOccurs="0"/>
                <xsd:element ref="ns2:k3f27f2a2f1c467eac1cfa6c96ebf92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f42ea-7ac8-4336-a1c0-09734e4f4cb9" elementFormDefault="qualified">
    <xsd:import namespace="http://schemas.microsoft.com/office/2006/documentManagement/types"/>
    <xsd:import namespace="http://schemas.microsoft.com/office/infopath/2007/PartnerControls"/>
    <xsd:element name="adc2a2b9b7c747afaef1be093075fa11" ma:index="9" ma:taxonomy="true" ma:internalName="adc2a2b9b7c747afaef1be093075fa11" ma:taxonomyFieldName="Brand" ma:displayName="Brand" ma:default="" ma:fieldId="{adc2a2b9-b7c7-47af-aef1-be093075fa11}" ma:sspId="46d7ae98-782e-4945-b4fe-737f048f21dd" ma:termSetId="920aaea0-24e1-4d22-85ae-6d688d69a6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f27f2a2f1c467eac1cfa6c96ebf923" ma:index="12" nillable="true" ma:taxonomy="true" ma:internalName="k3f27f2a2f1c467eac1cfa6c96ebf923" ma:taxonomyFieldName="Stationery_x0020_type" ma:displayName="Stationery type" ma:default="" ma:fieldId="{43f27f2a-2f1c-467e-ac1c-fa6c96ebf923}" ma:sspId="46d7ae98-782e-4945-b4fe-737f048f21dd" ma:termSetId="920aaea0-24e1-4d22-85ae-6d688d69a6b0" ma:anchorId="cb471e4e-6b0a-4510-b87c-281ce6e579b9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ace7c-0b56-4f6f-b643-0bd1a98bde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5d330-6ee4-43b7-893f-532b540f6d61}" ma:internalName="TaxCatchAll" ma:showField="CatchAllData" ma:web="697ace7c-0b56-4f6f-b643-0bd1a98bd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3f27f2a2f1c467eac1cfa6c96ebf923 xmlns="3f7f42ea-7ac8-4336-a1c0-09734e4f4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templates</TermName>
          <TermId xmlns="http://schemas.microsoft.com/office/infopath/2007/PartnerControls">d9f0f2ab-0041-471e-be91-538855a00d25</TermId>
        </TermInfo>
      </Terms>
    </k3f27f2a2f1c467eac1cfa6c96ebf923>
    <adc2a2b9b7c747afaef1be093075fa11 xmlns="3f7f42ea-7ac8-4336-a1c0-09734e4f4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MAKE UK</TermName>
          <TermId xmlns="http://schemas.microsoft.com/office/infopath/2007/PartnerControls">5095317a-88c8-4808-92c7-3ed77325bd0d</TermId>
        </TermInfo>
      </Terms>
    </adc2a2b9b7c747afaef1be093075fa11>
    <TaxCatchAll xmlns="697ace7c-0b56-4f6f-b643-0bd1a98bde26">
      <Value>164</Value>
      <Value>126</Value>
    </TaxCatchAll>
  </documentManagement>
</p:properties>
</file>

<file path=customXml/itemProps1.xml><?xml version="1.0" encoding="utf-8"?>
<ds:datastoreItem xmlns:ds="http://schemas.openxmlformats.org/officeDocument/2006/customXml" ds:itemID="{AE0D6CE0-9C83-42DD-B37A-D17E30D4A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EB49E-F91B-4F1D-B8F4-DB0F0AF57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f42ea-7ac8-4336-a1c0-09734e4f4cb9"/>
    <ds:schemaRef ds:uri="697ace7c-0b56-4f6f-b643-0bd1a98bd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E100FE-13AA-4C5F-ABE5-46AA675C8478}">
  <ds:schemaRefs>
    <ds:schemaRef ds:uri="http://purl.org/dc/elements/1.1/"/>
    <ds:schemaRef ds:uri="697ace7c-0b56-4f6f-b643-0bd1a98bde26"/>
    <ds:schemaRef ds:uri="http://schemas.microsoft.com/office/2006/metadata/properties"/>
    <ds:schemaRef ds:uri="http://purl.org/dc/terms/"/>
    <ds:schemaRef ds:uri="3f7f42ea-7ac8-4336-a1c0-09734e4f4cb9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7640</TotalTime>
  <Words>346</Words>
  <Application>Microsoft Macintosh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1_Office Theme</vt:lpstr>
      <vt:lpstr>PowerPoint Presentation</vt:lpstr>
      <vt:lpstr>Our key aims</vt:lpstr>
      <vt:lpstr>What we’ve been doing</vt:lpstr>
      <vt:lpstr>Three key business support schemes</vt:lpstr>
      <vt:lpstr>Other assistance</vt:lpstr>
      <vt:lpstr>Make UK resources</vt:lpstr>
      <vt:lpstr>Other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Holland</dc:creator>
  <cp:lastModifiedBy>Tim Figures</cp:lastModifiedBy>
  <cp:revision>181</cp:revision>
  <dcterms:created xsi:type="dcterms:W3CDTF">2018-11-13T14:39:20Z</dcterms:created>
  <dcterms:modified xsi:type="dcterms:W3CDTF">2020-03-31T09:27:05Z</dcterms:modified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0x010100FCC8AFBEAA7C91439451DFADB4ED6F6A</vt:lpwstr>
  </property>
  <property fmtid="{D5CDD505-2E9C-101B-9397-08002B2CF9AE}" pid="3" name="Marketing materials">
    <vt:lpwstr>161;#Templates|bdfae46e-3187-43dd-9f91-69c3dc5c0f89</vt:lpwstr>
  </property>
  <property fmtid="{D5CDD505-2E9C-101B-9397-08002B2CF9AE}" pid="4" name="Brand">
    <vt:lpwstr>126;#MAKE UK|5095317a-88c8-4808-92c7-3ed77325bd0d</vt:lpwstr>
  </property>
  <property fmtid="{D5CDD505-2E9C-101B-9397-08002B2CF9AE}" pid="5" name="Order">
    <vt:r8>1200</vt:r8>
  </property>
  <property fmtid="{D5CDD505-2E9C-101B-9397-08002B2CF9AE}" pid="6" name="xd_ProgID">
    <vt:lpwstr/>
  </property>
  <property fmtid="{D5CDD505-2E9C-101B-9397-08002B2CF9AE}" pid="7" name="_CopySource">
    <vt:lpwstr>https://intranet.makeuk.org/mktg/Brand materials/Make UK Template.pptx</vt:lpwstr>
  </property>
  <property fmtid="{D5CDD505-2E9C-101B-9397-08002B2CF9AE}" pid="8" name="TemplateUrl">
    <vt:lpwstr/>
  </property>
  <property fmtid="{D5CDD505-2E9C-101B-9397-08002B2CF9AE}" pid="9" name="Stationery type">
    <vt:lpwstr>164;#Presentation templates|d9f0f2ab-0041-471e-be91-538855a00d25</vt:lpwstr>
  </property>
</Properties>
</file>