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  <p:sldMasterId id="2147483669" r:id="rId5"/>
  </p:sldMasterIdLst>
  <p:sldIdLst>
    <p:sldId id="291" r:id="rId6"/>
    <p:sldId id="288" r:id="rId7"/>
    <p:sldId id="289" r:id="rId8"/>
    <p:sldId id="293" r:id="rId9"/>
    <p:sldId id="295" r:id="rId10"/>
    <p:sldId id="296" r:id="rId11"/>
    <p:sldId id="297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D71B8"/>
    <a:srgbClr val="2D2E83"/>
    <a:srgbClr val="F7941D"/>
    <a:srgbClr val="BE1E2D"/>
    <a:srgbClr val="C4157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D78F8355-DC4F-6741-B87C-0640A074E5A8}" v="1" dt="2020-04-15T11:03:54.102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375" autoAdjust="0"/>
    <p:restoredTop sz="94678"/>
  </p:normalViewPr>
  <p:slideViewPr>
    <p:cSldViewPr snapToGrid="0" snapToObjects="1">
      <p:cViewPr varScale="1">
        <p:scale>
          <a:sx n="168" d="100"/>
          <a:sy n="168" d="100"/>
        </p:scale>
        <p:origin x="232" y="1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presProps" Target="presProps.xml"/><Relationship Id="rId18" Type="http://schemas.microsoft.com/office/2015/10/relationships/revisionInfo" Target="revisionInfo.xml"/><Relationship Id="rId3" Type="http://schemas.openxmlformats.org/officeDocument/2006/relationships/customXml" Target="../customXml/item3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microsoft.com/office/2016/11/relationships/changesInfo" Target="changesInfos/changesInfo1.xml"/><Relationship Id="rId2" Type="http://schemas.openxmlformats.org/officeDocument/2006/relationships/customXml" Target="../customXml/item2.xml"/><Relationship Id="rId16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2.xml"/><Relationship Id="rId15" Type="http://schemas.openxmlformats.org/officeDocument/2006/relationships/theme" Target="theme/theme1.xml"/><Relationship Id="rId10" Type="http://schemas.openxmlformats.org/officeDocument/2006/relationships/slide" Target="slides/slide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Tim Figures" userId="d4e09011d350fdf6" providerId="LiveId" clId="{D78F8355-DC4F-6741-B87C-0640A074E5A8}"/>
    <pc:docChg chg="addSld delSld modSld">
      <pc:chgData name="Tim Figures" userId="d4e09011d350fdf6" providerId="LiveId" clId="{D78F8355-DC4F-6741-B87C-0640A074E5A8}" dt="2020-04-15T11:04:13.875" v="19" actId="20577"/>
      <pc:docMkLst>
        <pc:docMk/>
      </pc:docMkLst>
      <pc:sldChg chg="del">
        <pc:chgData name="Tim Figures" userId="d4e09011d350fdf6" providerId="LiveId" clId="{D78F8355-DC4F-6741-B87C-0640A074E5A8}" dt="2020-04-15T11:04:01.280" v="5" actId="2696"/>
        <pc:sldMkLst>
          <pc:docMk/>
          <pc:sldMk cId="874938554" sldId="290"/>
        </pc:sldMkLst>
      </pc:sldChg>
      <pc:sldChg chg="modSp">
        <pc:chgData name="Tim Figures" userId="d4e09011d350fdf6" providerId="LiveId" clId="{D78F8355-DC4F-6741-B87C-0640A074E5A8}" dt="2020-04-15T11:02:22.206" v="2" actId="20577"/>
        <pc:sldMkLst>
          <pc:docMk/>
          <pc:sldMk cId="125836117" sldId="293"/>
        </pc:sldMkLst>
        <pc:spChg chg="mod">
          <ac:chgData name="Tim Figures" userId="d4e09011d350fdf6" providerId="LiveId" clId="{D78F8355-DC4F-6741-B87C-0640A074E5A8}" dt="2020-04-15T11:02:22.206" v="2" actId="20577"/>
          <ac:spMkLst>
            <pc:docMk/>
            <pc:sldMk cId="125836117" sldId="293"/>
            <ac:spMk id="4" creationId="{0A469EBB-A83D-A24F-85DF-211D40F0E0C9}"/>
          </ac:spMkLst>
        </pc:spChg>
      </pc:sldChg>
      <pc:sldChg chg="del">
        <pc:chgData name="Tim Figures" userId="d4e09011d350fdf6" providerId="LiveId" clId="{D78F8355-DC4F-6741-B87C-0640A074E5A8}" dt="2020-04-15T11:03:57.869" v="4" actId="2696"/>
        <pc:sldMkLst>
          <pc:docMk/>
          <pc:sldMk cId="4028776662" sldId="294"/>
        </pc:sldMkLst>
      </pc:sldChg>
      <pc:sldChg chg="modSp">
        <pc:chgData name="Tim Figures" userId="d4e09011d350fdf6" providerId="LiveId" clId="{D78F8355-DC4F-6741-B87C-0640A074E5A8}" dt="2020-04-15T11:01:52.956" v="0" actId="6549"/>
        <pc:sldMkLst>
          <pc:docMk/>
          <pc:sldMk cId="3285647341" sldId="295"/>
        </pc:sldMkLst>
        <pc:spChg chg="mod">
          <ac:chgData name="Tim Figures" userId="d4e09011d350fdf6" providerId="LiveId" clId="{D78F8355-DC4F-6741-B87C-0640A074E5A8}" dt="2020-04-15T11:01:52.956" v="0" actId="6549"/>
          <ac:spMkLst>
            <pc:docMk/>
            <pc:sldMk cId="3285647341" sldId="295"/>
            <ac:spMk id="4" creationId="{0A469EBB-A83D-A24F-85DF-211D40F0E0C9}"/>
          </ac:spMkLst>
        </pc:spChg>
      </pc:sldChg>
      <pc:sldChg chg="modSp add">
        <pc:chgData name="Tim Figures" userId="d4e09011d350fdf6" providerId="LiveId" clId="{D78F8355-DC4F-6741-B87C-0640A074E5A8}" dt="2020-04-15T11:04:13.875" v="19" actId="20577"/>
        <pc:sldMkLst>
          <pc:docMk/>
          <pc:sldMk cId="797589215" sldId="297"/>
        </pc:sldMkLst>
        <pc:spChg chg="mod">
          <ac:chgData name="Tim Figures" userId="d4e09011d350fdf6" providerId="LiveId" clId="{D78F8355-DC4F-6741-B87C-0640A074E5A8}" dt="2020-04-15T11:04:13.875" v="19" actId="20577"/>
          <ac:spMkLst>
            <pc:docMk/>
            <pc:sldMk cId="797589215" sldId="297"/>
            <ac:spMk id="2" creationId="{04A681AC-5ED1-6B47-9011-F1E6D12A3F85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Placeholder 1">
            <a:extLst>
              <a:ext uri="{FF2B5EF4-FFF2-40B4-BE49-F238E27FC236}">
                <a16:creationId xmlns:a16="http://schemas.microsoft.com/office/drawing/2014/main" id="{3E052792-BD5C-1243-AEB1-5B17F90CA8D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38753" y="2315192"/>
            <a:ext cx="7066452" cy="2054677"/>
          </a:xfrm>
          <a:prstGeom prst="rect">
            <a:avLst/>
          </a:prstGeom>
          <a:noFill/>
          <a:ln w="12700">
            <a:noFill/>
          </a:ln>
        </p:spPr>
        <p:txBody>
          <a:bodyPr vert="horz" lIns="0" tIns="0" rIns="0" bIns="0" rtlCol="0" anchor="t" anchorCtr="0">
            <a:normAutofit/>
          </a:bodyPr>
          <a:lstStyle>
            <a:lvl1pPr>
              <a:defRPr sz="6000" b="0" i="0">
                <a:ln w="15875">
                  <a:solidFill>
                    <a:schemeClr val="bg1"/>
                  </a:solidFill>
                </a:ln>
                <a:noFill/>
                <a:latin typeface="Arial Black" panose="020B0604020202020204" pitchFamily="34" charset="0"/>
                <a:cs typeface="Arial Black" panose="020B0604020202020204" pitchFamily="34" charset="0"/>
              </a:defRPr>
            </a:lvl1pPr>
          </a:lstStyle>
          <a:p>
            <a:r>
              <a:rPr lang="en-US" dirty="0"/>
              <a:t>INSERT TITLE </a:t>
            </a:r>
            <a:br>
              <a:rPr lang="en-US" dirty="0"/>
            </a:br>
            <a:r>
              <a:rPr lang="en-US" dirty="0"/>
              <a:t>IN HERE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3F3FCE1E-45F1-9746-90C1-7911C17849F7}"/>
              </a:ext>
            </a:extLst>
          </p:cNvPr>
          <p:cNvSpPr/>
          <p:nvPr userDrawn="1"/>
        </p:nvSpPr>
        <p:spPr>
          <a:xfrm>
            <a:off x="0" y="4475918"/>
            <a:ext cx="3676851" cy="1212783"/>
          </a:xfrm>
          <a:prstGeom prst="rect">
            <a:avLst/>
          </a:prstGeom>
          <a:solidFill>
            <a:srgbClr val="1D71B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n>
                <a:noFill/>
              </a:ln>
              <a:solidFill>
                <a:schemeClr val="tx1">
                  <a:lumMod val="20000"/>
                  <a:lumOff val="80000"/>
                </a:schemeClr>
              </a:solidFill>
              <a:highlight>
                <a:srgbClr val="C4157B"/>
              </a:highlight>
            </a:endParaRPr>
          </a:p>
        </p:txBody>
      </p:sp>
      <p:sp>
        <p:nvSpPr>
          <p:cNvPr id="14" name="Text Placeholder 2">
            <a:extLst>
              <a:ext uri="{FF2B5EF4-FFF2-40B4-BE49-F238E27FC236}">
                <a16:creationId xmlns:a16="http://schemas.microsoft.com/office/drawing/2014/main" id="{D7E19AF9-05E8-324E-8183-694C8731CDA9}"/>
              </a:ext>
            </a:extLst>
          </p:cNvPr>
          <p:cNvSpPr>
            <a:spLocks noGrp="1"/>
          </p:cNvSpPr>
          <p:nvPr>
            <p:ph type="body" idx="15" hasCustomPrompt="1"/>
          </p:nvPr>
        </p:nvSpPr>
        <p:spPr>
          <a:xfrm>
            <a:off x="438753" y="813856"/>
            <a:ext cx="8099072" cy="573155"/>
          </a:xfrm>
          <a:prstGeom prst="rect">
            <a:avLst/>
          </a:prstGeom>
        </p:spPr>
        <p:txBody>
          <a:bodyPr anchor="t" anchorCtr="0">
            <a:noAutofit/>
          </a:bodyPr>
          <a:lstStyle>
            <a:lvl1pPr marL="0" indent="0">
              <a:buNone/>
              <a:defRPr sz="2300" b="1">
                <a:solidFill>
                  <a:srgbClr val="2D2E83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dirty="0"/>
              <a:t>BUSINESS FUNCTION</a:t>
            </a:r>
            <a:endParaRPr lang="en-US" dirty="0"/>
          </a:p>
        </p:txBody>
      </p:sp>
      <p:sp>
        <p:nvSpPr>
          <p:cNvPr id="21" name="Text Placeholder 19">
            <a:extLst>
              <a:ext uri="{FF2B5EF4-FFF2-40B4-BE49-F238E27FC236}">
                <a16:creationId xmlns:a16="http://schemas.microsoft.com/office/drawing/2014/main" id="{ED0A8DBB-C827-CE40-B85F-D673F7C73899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38753" y="4807931"/>
            <a:ext cx="2926728" cy="720725"/>
          </a:xfrm>
          <a:prstGeom prst="rect">
            <a:avLst/>
          </a:prstGeo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40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Presented By: [Name] [Surname]</a:t>
            </a:r>
          </a:p>
          <a:p>
            <a:pPr lvl="0"/>
            <a:fld id="{34476FC3-0174-5444-8C14-A35270D55A99}" type="datetimeFigureOut">
              <a:rPr lang="en-US" smtClean="0"/>
              <a:pPr/>
              <a:t>12/4/18</a:t>
            </a:fld>
            <a:endParaRPr 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0036D5A-BCED-7045-8F96-F84E3FBECC18}"/>
              </a:ext>
            </a:extLst>
          </p:cNvPr>
          <p:cNvSpPr txBox="1"/>
          <p:nvPr userDrawn="1"/>
        </p:nvSpPr>
        <p:spPr>
          <a:xfrm>
            <a:off x="438753" y="6085013"/>
            <a:ext cx="1729882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2400" b="1" dirty="0" err="1">
                <a:solidFill>
                  <a:schemeClr val="bg1"/>
                </a:solidFill>
              </a:rPr>
              <a:t>makeuk.org</a:t>
            </a:r>
            <a:endParaRPr lang="en-US" sz="2400" b="1" dirty="0">
              <a:solidFill>
                <a:schemeClr val="bg1"/>
              </a:solidFill>
            </a:endParaRPr>
          </a:p>
        </p:txBody>
      </p:sp>
      <p:sp>
        <p:nvSpPr>
          <p:cNvPr id="4" name="Rectangle 3"/>
          <p:cNvSpPr/>
          <p:nvPr userDrawn="1"/>
        </p:nvSpPr>
        <p:spPr>
          <a:xfrm>
            <a:off x="2044901" y="6225077"/>
            <a:ext cx="2253302" cy="28416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GB" sz="1000" dirty="0">
                <a:latin typeface="Arial" panose="020B0604020202020204" pitchFamily="34" charset="0"/>
                <a:cs typeface="Arial" panose="020B0604020202020204" pitchFamily="34" charset="0"/>
              </a:rPr>
              <a:t>© Make UK</a:t>
            </a:r>
            <a:endParaRPr lang="en-US" sz="1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982083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Placeholder 1">
            <a:extLst>
              <a:ext uri="{FF2B5EF4-FFF2-40B4-BE49-F238E27FC236}">
                <a16:creationId xmlns:a16="http://schemas.microsoft.com/office/drawing/2014/main" id="{3E052792-BD5C-1243-AEB1-5B17F90CA8D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38753" y="2315192"/>
            <a:ext cx="6353933" cy="2054677"/>
          </a:xfrm>
          <a:prstGeom prst="rect">
            <a:avLst/>
          </a:prstGeom>
          <a:noFill/>
          <a:ln w="12700">
            <a:noFill/>
          </a:ln>
        </p:spPr>
        <p:txBody>
          <a:bodyPr vert="horz" lIns="0" tIns="0" rIns="0" bIns="0" rtlCol="0" anchor="t" anchorCtr="0">
            <a:normAutofit/>
          </a:bodyPr>
          <a:lstStyle>
            <a:lvl1pPr>
              <a:defRPr sz="6000" b="0" i="0">
                <a:ln w="15875">
                  <a:solidFill>
                    <a:schemeClr val="bg1"/>
                  </a:solidFill>
                </a:ln>
                <a:solidFill>
                  <a:schemeClr val="bg1"/>
                </a:solidFill>
                <a:latin typeface="Arial Black" panose="020B0604020202020204" pitchFamily="34" charset="0"/>
                <a:cs typeface="Arial Black" panose="020B0604020202020204" pitchFamily="34" charset="0"/>
              </a:defRPr>
            </a:lvl1pPr>
          </a:lstStyle>
          <a:p>
            <a:r>
              <a:rPr lang="en-US" dirty="0"/>
              <a:t>INSERT TITLE </a:t>
            </a:r>
            <a:br>
              <a:rPr lang="en-US" dirty="0"/>
            </a:br>
            <a:r>
              <a:rPr lang="en-US" dirty="0"/>
              <a:t>IN HERE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FEB5638B-2F99-B74F-B018-203EEB1DFFAD}"/>
              </a:ext>
            </a:extLst>
          </p:cNvPr>
          <p:cNvSpPr/>
          <p:nvPr userDrawn="1"/>
        </p:nvSpPr>
        <p:spPr>
          <a:xfrm>
            <a:off x="0" y="4475918"/>
            <a:ext cx="3676851" cy="1212783"/>
          </a:xfrm>
          <a:prstGeom prst="rect">
            <a:avLst/>
          </a:prstGeom>
          <a:solidFill>
            <a:srgbClr val="BE1E2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n>
                <a:noFill/>
              </a:ln>
              <a:solidFill>
                <a:schemeClr val="accent6"/>
              </a:solidFill>
            </a:endParaRPr>
          </a:p>
        </p:txBody>
      </p:sp>
      <p:sp>
        <p:nvSpPr>
          <p:cNvPr id="10" name="Text Placeholder 19">
            <a:extLst>
              <a:ext uri="{FF2B5EF4-FFF2-40B4-BE49-F238E27FC236}">
                <a16:creationId xmlns:a16="http://schemas.microsoft.com/office/drawing/2014/main" id="{5E4F9F54-893F-8D45-85FD-7FE9EC3A390C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38753" y="4807931"/>
            <a:ext cx="2926728" cy="720725"/>
          </a:xfrm>
          <a:prstGeom prst="rect">
            <a:avLst/>
          </a:prstGeo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40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Presented By: [Name] [Surname]</a:t>
            </a:r>
          </a:p>
          <a:p>
            <a:pPr lvl="0"/>
            <a:fld id="{34476FC3-0174-5444-8C14-A35270D55A99}" type="datetimeFigureOut">
              <a:rPr lang="en-US" smtClean="0"/>
              <a:pPr/>
              <a:t>12/4/18</a:t>
            </a:fld>
            <a:endParaRPr lang="en-US" dirty="0"/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DDBE094D-B5CF-B742-8F5D-6E181463D699}"/>
              </a:ext>
            </a:extLst>
          </p:cNvPr>
          <p:cNvSpPr>
            <a:spLocks noGrp="1"/>
          </p:cNvSpPr>
          <p:nvPr>
            <p:ph type="body" idx="15" hasCustomPrompt="1"/>
          </p:nvPr>
        </p:nvSpPr>
        <p:spPr>
          <a:xfrm>
            <a:off x="438753" y="813856"/>
            <a:ext cx="8099072" cy="573155"/>
          </a:xfrm>
          <a:prstGeom prst="rect">
            <a:avLst/>
          </a:prstGeom>
        </p:spPr>
        <p:txBody>
          <a:bodyPr anchor="t" anchorCtr="0">
            <a:noAutofit/>
          </a:bodyPr>
          <a:lstStyle>
            <a:lvl1pPr marL="0" indent="0">
              <a:buNone/>
              <a:defRPr sz="2300" b="1">
                <a:solidFill>
                  <a:srgbClr val="2D2E83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dirty="0"/>
              <a:t>BUSINESS FUNCTION</a:t>
            </a:r>
            <a:endParaRPr lang="en-US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DC0FACED-E43A-AD4D-9651-63D05FD8DF60}"/>
              </a:ext>
            </a:extLst>
          </p:cNvPr>
          <p:cNvSpPr txBox="1"/>
          <p:nvPr userDrawn="1"/>
        </p:nvSpPr>
        <p:spPr>
          <a:xfrm>
            <a:off x="438753" y="6085013"/>
            <a:ext cx="2879800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2400" b="1" dirty="0" err="1">
                <a:solidFill>
                  <a:schemeClr val="bg1"/>
                </a:solidFill>
              </a:rPr>
              <a:t>makeuk.org</a:t>
            </a:r>
            <a:endParaRPr lang="en-US" sz="24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9863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Placeholder 1">
            <a:extLst>
              <a:ext uri="{FF2B5EF4-FFF2-40B4-BE49-F238E27FC236}">
                <a16:creationId xmlns:a16="http://schemas.microsoft.com/office/drawing/2014/main" id="{3E052792-BD5C-1243-AEB1-5B17F90CA8D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38753" y="2315192"/>
            <a:ext cx="5973922" cy="2054677"/>
          </a:xfrm>
          <a:prstGeom prst="rect">
            <a:avLst/>
          </a:prstGeom>
          <a:noFill/>
          <a:ln w="12700">
            <a:noFill/>
          </a:ln>
        </p:spPr>
        <p:txBody>
          <a:bodyPr vert="horz" lIns="0" tIns="0" rIns="0" bIns="0" rtlCol="0" anchor="t" anchorCtr="0">
            <a:normAutofit/>
          </a:bodyPr>
          <a:lstStyle>
            <a:lvl1pPr>
              <a:defRPr sz="6000" b="0" i="0">
                <a:ln w="15875">
                  <a:solidFill>
                    <a:schemeClr val="bg1"/>
                  </a:solidFill>
                </a:ln>
                <a:solidFill>
                  <a:schemeClr val="bg1"/>
                </a:solidFill>
                <a:latin typeface="Arial Black" panose="020B0604020202020204" pitchFamily="34" charset="0"/>
                <a:cs typeface="Arial Black" panose="020B0604020202020204" pitchFamily="34" charset="0"/>
              </a:defRPr>
            </a:lvl1pPr>
          </a:lstStyle>
          <a:p>
            <a:r>
              <a:rPr lang="en-US" dirty="0"/>
              <a:t>INSERT TITLE </a:t>
            </a:r>
            <a:br>
              <a:rPr lang="en-US" dirty="0"/>
            </a:br>
            <a:r>
              <a:rPr lang="en-US" dirty="0"/>
              <a:t>IN HERE</a:t>
            </a:r>
          </a:p>
        </p:txBody>
      </p:sp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E0B7655B-ED0D-1B46-850A-98682FEECEC9}"/>
              </a:ext>
            </a:extLst>
          </p:cNvPr>
          <p:cNvSpPr>
            <a:spLocks noGrp="1"/>
          </p:cNvSpPr>
          <p:nvPr>
            <p:ph type="body" idx="14" hasCustomPrompt="1"/>
          </p:nvPr>
        </p:nvSpPr>
        <p:spPr>
          <a:xfrm>
            <a:off x="2168635" y="6284341"/>
            <a:ext cx="5336570" cy="298913"/>
          </a:xfrm>
          <a:prstGeom prst="rect">
            <a:avLst/>
          </a:prstGeom>
        </p:spPr>
        <p:txBody>
          <a:bodyPr anchor="t" anchorCtr="0">
            <a:noAutofit/>
          </a:bodyPr>
          <a:lstStyle>
            <a:lvl1pPr marL="0" indent="0">
              <a:buNone/>
              <a:defRPr sz="1050" b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dirty="0"/>
              <a:t>© Make UK</a:t>
            </a:r>
            <a:endParaRPr lang="en-US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DE89B04F-E2F9-0A43-ABCE-23E83F8A9974}"/>
              </a:ext>
            </a:extLst>
          </p:cNvPr>
          <p:cNvSpPr/>
          <p:nvPr userDrawn="1"/>
        </p:nvSpPr>
        <p:spPr>
          <a:xfrm>
            <a:off x="0" y="4475918"/>
            <a:ext cx="3676851" cy="1212783"/>
          </a:xfrm>
          <a:prstGeom prst="rect">
            <a:avLst/>
          </a:prstGeom>
          <a:solidFill>
            <a:srgbClr val="1D71B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n>
                <a:noFill/>
              </a:ln>
              <a:solidFill>
                <a:schemeClr val="accent6"/>
              </a:solidFill>
            </a:endParaRPr>
          </a:p>
        </p:txBody>
      </p:sp>
      <p:sp>
        <p:nvSpPr>
          <p:cNvPr id="10" name="Text Placeholder 19">
            <a:extLst>
              <a:ext uri="{FF2B5EF4-FFF2-40B4-BE49-F238E27FC236}">
                <a16:creationId xmlns:a16="http://schemas.microsoft.com/office/drawing/2014/main" id="{D225726E-02AD-0A49-B721-6035A28C98CF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38753" y="4807931"/>
            <a:ext cx="2926728" cy="720725"/>
          </a:xfrm>
          <a:prstGeom prst="rect">
            <a:avLst/>
          </a:prstGeo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40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Presented By: [Name] [Surname]</a:t>
            </a:r>
          </a:p>
          <a:p>
            <a:pPr lvl="0"/>
            <a:fld id="{34476FC3-0174-5444-8C14-A35270D55A99}" type="datetimeFigureOut">
              <a:rPr lang="en-US" smtClean="0"/>
              <a:pPr/>
              <a:t>12/4/18</a:t>
            </a:fld>
            <a:endParaRPr lang="en-US" dirty="0"/>
          </a:p>
        </p:txBody>
      </p:sp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FFECA113-5F5C-5748-A7CB-CD655038B832}"/>
              </a:ext>
            </a:extLst>
          </p:cNvPr>
          <p:cNvSpPr>
            <a:spLocks noGrp="1"/>
          </p:cNvSpPr>
          <p:nvPr>
            <p:ph type="body" idx="15" hasCustomPrompt="1"/>
          </p:nvPr>
        </p:nvSpPr>
        <p:spPr>
          <a:xfrm>
            <a:off x="438753" y="813856"/>
            <a:ext cx="8099072" cy="573155"/>
          </a:xfrm>
          <a:prstGeom prst="rect">
            <a:avLst/>
          </a:prstGeom>
        </p:spPr>
        <p:txBody>
          <a:bodyPr anchor="t" anchorCtr="0">
            <a:noAutofit/>
          </a:bodyPr>
          <a:lstStyle>
            <a:lvl1pPr marL="0" indent="0">
              <a:buNone/>
              <a:defRPr sz="2300" b="1">
                <a:solidFill>
                  <a:srgbClr val="2D2E83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dirty="0"/>
              <a:t>BUSINESS FUNCTION</a:t>
            </a:r>
            <a:endParaRPr lang="en-US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E908F496-EDA3-964E-A08C-548604489CB7}"/>
              </a:ext>
            </a:extLst>
          </p:cNvPr>
          <p:cNvSpPr txBox="1"/>
          <p:nvPr userDrawn="1"/>
        </p:nvSpPr>
        <p:spPr>
          <a:xfrm>
            <a:off x="438753" y="6085013"/>
            <a:ext cx="2879800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2400" b="1" dirty="0" err="1">
                <a:solidFill>
                  <a:schemeClr val="bg1"/>
                </a:solidFill>
              </a:rPr>
              <a:t>makeuk.org</a:t>
            </a:r>
            <a:endParaRPr lang="en-US" sz="24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99094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Placeholder 1">
            <a:extLst>
              <a:ext uri="{FF2B5EF4-FFF2-40B4-BE49-F238E27FC236}">
                <a16:creationId xmlns:a16="http://schemas.microsoft.com/office/drawing/2014/main" id="{3E052792-BD5C-1243-AEB1-5B17F90CA8D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38753" y="2315192"/>
            <a:ext cx="6353933" cy="2054677"/>
          </a:xfrm>
          <a:prstGeom prst="rect">
            <a:avLst/>
          </a:prstGeom>
          <a:noFill/>
          <a:ln w="12700">
            <a:noFill/>
          </a:ln>
        </p:spPr>
        <p:txBody>
          <a:bodyPr vert="horz" lIns="0" tIns="0" rIns="0" bIns="0" rtlCol="0" anchor="t" anchorCtr="0">
            <a:normAutofit/>
          </a:bodyPr>
          <a:lstStyle>
            <a:lvl1pPr>
              <a:defRPr sz="6000" b="0" i="0">
                <a:ln w="15875">
                  <a:solidFill>
                    <a:schemeClr val="bg1"/>
                  </a:solidFill>
                </a:ln>
                <a:noFill/>
                <a:latin typeface="Arial Black" panose="020B0604020202020204" pitchFamily="34" charset="0"/>
                <a:cs typeface="Arial Black" panose="020B0604020202020204" pitchFamily="34" charset="0"/>
              </a:defRPr>
            </a:lvl1pPr>
          </a:lstStyle>
          <a:p>
            <a:r>
              <a:rPr lang="en-US" dirty="0"/>
              <a:t>INSERT TITLE </a:t>
            </a:r>
            <a:br>
              <a:rPr lang="en-US" dirty="0"/>
            </a:br>
            <a:r>
              <a:rPr lang="en-US" dirty="0"/>
              <a:t>IN HERE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FEB5638B-2F99-B74F-B018-203EEB1DFFAD}"/>
              </a:ext>
            </a:extLst>
          </p:cNvPr>
          <p:cNvSpPr/>
          <p:nvPr userDrawn="1"/>
        </p:nvSpPr>
        <p:spPr>
          <a:xfrm>
            <a:off x="0" y="4475918"/>
            <a:ext cx="3676851" cy="1212783"/>
          </a:xfrm>
          <a:prstGeom prst="rect">
            <a:avLst/>
          </a:prstGeom>
          <a:solidFill>
            <a:srgbClr val="BE1E2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n>
                <a:noFill/>
              </a:ln>
              <a:solidFill>
                <a:schemeClr val="accent6"/>
              </a:solidFill>
            </a:endParaRPr>
          </a:p>
        </p:txBody>
      </p:sp>
      <p:sp>
        <p:nvSpPr>
          <p:cNvPr id="10" name="Text Placeholder 19">
            <a:extLst>
              <a:ext uri="{FF2B5EF4-FFF2-40B4-BE49-F238E27FC236}">
                <a16:creationId xmlns:a16="http://schemas.microsoft.com/office/drawing/2014/main" id="{5E4F9F54-893F-8D45-85FD-7FE9EC3A390C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38753" y="4807931"/>
            <a:ext cx="2926728" cy="720725"/>
          </a:xfrm>
          <a:prstGeom prst="rect">
            <a:avLst/>
          </a:prstGeo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40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Presented By: [Name] [Surname]</a:t>
            </a:r>
          </a:p>
          <a:p>
            <a:pPr lvl="0"/>
            <a:fld id="{34476FC3-0174-5444-8C14-A35270D55A99}" type="datetimeFigureOut">
              <a:rPr lang="en-US" smtClean="0"/>
              <a:pPr/>
              <a:t>12/4/18</a:t>
            </a:fld>
            <a:endParaRPr lang="en-US" dirty="0"/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DDBE094D-B5CF-B742-8F5D-6E181463D699}"/>
              </a:ext>
            </a:extLst>
          </p:cNvPr>
          <p:cNvSpPr>
            <a:spLocks noGrp="1"/>
          </p:cNvSpPr>
          <p:nvPr>
            <p:ph type="body" idx="15" hasCustomPrompt="1"/>
          </p:nvPr>
        </p:nvSpPr>
        <p:spPr>
          <a:xfrm>
            <a:off x="438753" y="813856"/>
            <a:ext cx="8099072" cy="573155"/>
          </a:xfrm>
          <a:prstGeom prst="rect">
            <a:avLst/>
          </a:prstGeom>
        </p:spPr>
        <p:txBody>
          <a:bodyPr anchor="t" anchorCtr="0">
            <a:noAutofit/>
          </a:bodyPr>
          <a:lstStyle>
            <a:lvl1pPr marL="0" indent="0">
              <a:buNone/>
              <a:defRPr sz="2300" b="1">
                <a:solidFill>
                  <a:srgbClr val="2D2E83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dirty="0"/>
              <a:t>BUSINESS FUNCTION</a:t>
            </a:r>
            <a:endParaRPr lang="en-US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30FDDFD0-87E8-3345-AC21-A6CD2388574D}"/>
              </a:ext>
            </a:extLst>
          </p:cNvPr>
          <p:cNvSpPr txBox="1"/>
          <p:nvPr userDrawn="1"/>
        </p:nvSpPr>
        <p:spPr>
          <a:xfrm>
            <a:off x="438753" y="6085013"/>
            <a:ext cx="2879800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2400" b="1" dirty="0" err="1">
                <a:solidFill>
                  <a:schemeClr val="bg1"/>
                </a:solidFill>
              </a:rPr>
              <a:t>makeuk.org</a:t>
            </a:r>
            <a:endParaRPr lang="en-US" sz="2400" b="1" dirty="0">
              <a:solidFill>
                <a:schemeClr val="bg1"/>
              </a:solidFill>
            </a:endParaRPr>
          </a:p>
        </p:txBody>
      </p:sp>
      <p:sp>
        <p:nvSpPr>
          <p:cNvPr id="12" name="Rectangle 11"/>
          <p:cNvSpPr/>
          <p:nvPr userDrawn="1"/>
        </p:nvSpPr>
        <p:spPr>
          <a:xfrm>
            <a:off x="2044901" y="6225077"/>
            <a:ext cx="2253302" cy="28416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GB" sz="1000" dirty="0">
                <a:latin typeface="Arial" panose="020B0604020202020204" pitchFamily="34" charset="0"/>
                <a:cs typeface="Arial" panose="020B0604020202020204" pitchFamily="34" charset="0"/>
              </a:rPr>
              <a:t>© Make UK</a:t>
            </a:r>
            <a:endParaRPr lang="en-US" sz="1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740255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Placeholder 1">
            <a:extLst>
              <a:ext uri="{FF2B5EF4-FFF2-40B4-BE49-F238E27FC236}">
                <a16:creationId xmlns:a16="http://schemas.microsoft.com/office/drawing/2014/main" id="{3E052792-BD5C-1243-AEB1-5B17F90CA8D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38753" y="2315192"/>
            <a:ext cx="5973922" cy="2054677"/>
          </a:xfrm>
          <a:prstGeom prst="rect">
            <a:avLst/>
          </a:prstGeom>
          <a:noFill/>
          <a:ln w="12700">
            <a:noFill/>
          </a:ln>
        </p:spPr>
        <p:txBody>
          <a:bodyPr vert="horz" lIns="0" tIns="0" rIns="0" bIns="0" rtlCol="0" anchor="t" anchorCtr="0">
            <a:normAutofit/>
          </a:bodyPr>
          <a:lstStyle>
            <a:lvl1pPr>
              <a:defRPr sz="6000" b="0" i="0">
                <a:ln w="15875">
                  <a:solidFill>
                    <a:schemeClr val="bg1"/>
                  </a:solidFill>
                </a:ln>
                <a:noFill/>
                <a:latin typeface="Arial Black" panose="020B0604020202020204" pitchFamily="34" charset="0"/>
                <a:cs typeface="Arial Black" panose="020B0604020202020204" pitchFamily="34" charset="0"/>
              </a:defRPr>
            </a:lvl1pPr>
          </a:lstStyle>
          <a:p>
            <a:r>
              <a:rPr lang="en-US" dirty="0"/>
              <a:t>INSERT TITLE </a:t>
            </a:r>
            <a:br>
              <a:rPr lang="en-US" dirty="0"/>
            </a:br>
            <a:r>
              <a:rPr lang="en-US" dirty="0"/>
              <a:t>IN HERE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DE89B04F-E2F9-0A43-ABCE-23E83F8A9974}"/>
              </a:ext>
            </a:extLst>
          </p:cNvPr>
          <p:cNvSpPr/>
          <p:nvPr userDrawn="1"/>
        </p:nvSpPr>
        <p:spPr>
          <a:xfrm>
            <a:off x="0" y="4475918"/>
            <a:ext cx="3676851" cy="1212783"/>
          </a:xfrm>
          <a:prstGeom prst="rect">
            <a:avLst/>
          </a:prstGeom>
          <a:solidFill>
            <a:srgbClr val="1D71B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n>
                <a:noFill/>
              </a:ln>
              <a:solidFill>
                <a:schemeClr val="accent6"/>
              </a:solidFill>
            </a:endParaRPr>
          </a:p>
        </p:txBody>
      </p:sp>
      <p:sp>
        <p:nvSpPr>
          <p:cNvPr id="10" name="Text Placeholder 19">
            <a:extLst>
              <a:ext uri="{FF2B5EF4-FFF2-40B4-BE49-F238E27FC236}">
                <a16:creationId xmlns:a16="http://schemas.microsoft.com/office/drawing/2014/main" id="{D225726E-02AD-0A49-B721-6035A28C98CF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38753" y="4807931"/>
            <a:ext cx="2926728" cy="720725"/>
          </a:xfrm>
          <a:prstGeom prst="rect">
            <a:avLst/>
          </a:prstGeo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40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Presented By: [Name] [Surname]</a:t>
            </a:r>
          </a:p>
          <a:p>
            <a:pPr lvl="0"/>
            <a:fld id="{34476FC3-0174-5444-8C14-A35270D55A99}" type="datetimeFigureOut">
              <a:rPr lang="en-US" smtClean="0"/>
              <a:pPr/>
              <a:t>12/4/18</a:t>
            </a:fld>
            <a:endParaRPr lang="en-US" dirty="0"/>
          </a:p>
        </p:txBody>
      </p:sp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FFECA113-5F5C-5748-A7CB-CD655038B832}"/>
              </a:ext>
            </a:extLst>
          </p:cNvPr>
          <p:cNvSpPr>
            <a:spLocks noGrp="1"/>
          </p:cNvSpPr>
          <p:nvPr>
            <p:ph type="body" idx="15" hasCustomPrompt="1"/>
          </p:nvPr>
        </p:nvSpPr>
        <p:spPr>
          <a:xfrm>
            <a:off x="438753" y="813856"/>
            <a:ext cx="8099072" cy="573155"/>
          </a:xfrm>
          <a:prstGeom prst="rect">
            <a:avLst/>
          </a:prstGeom>
        </p:spPr>
        <p:txBody>
          <a:bodyPr anchor="t" anchorCtr="0">
            <a:noAutofit/>
          </a:bodyPr>
          <a:lstStyle>
            <a:lvl1pPr marL="0" indent="0">
              <a:buNone/>
              <a:defRPr sz="2300" b="1">
                <a:solidFill>
                  <a:srgbClr val="2D2E83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dirty="0"/>
              <a:t>BUSINESS FUNCTION</a:t>
            </a:r>
            <a:endParaRPr lang="en-US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7611EF7C-0FE8-A24C-9FAD-ED584B56C2BB}"/>
              </a:ext>
            </a:extLst>
          </p:cNvPr>
          <p:cNvSpPr txBox="1"/>
          <p:nvPr userDrawn="1"/>
        </p:nvSpPr>
        <p:spPr>
          <a:xfrm>
            <a:off x="438753" y="6085013"/>
            <a:ext cx="2879800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2400" b="1" dirty="0" err="1">
                <a:solidFill>
                  <a:schemeClr val="bg1"/>
                </a:solidFill>
              </a:rPr>
              <a:t>makeuk.org</a:t>
            </a:r>
            <a:endParaRPr lang="en-US" sz="2400" b="1" dirty="0">
              <a:solidFill>
                <a:schemeClr val="bg1"/>
              </a:solidFill>
            </a:endParaRPr>
          </a:p>
        </p:txBody>
      </p:sp>
      <p:sp>
        <p:nvSpPr>
          <p:cNvPr id="13" name="Rectangle 12"/>
          <p:cNvSpPr/>
          <p:nvPr userDrawn="1"/>
        </p:nvSpPr>
        <p:spPr>
          <a:xfrm>
            <a:off x="2044901" y="6225077"/>
            <a:ext cx="2253302" cy="28416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GB" sz="1000" dirty="0">
                <a:latin typeface="Arial" panose="020B0604020202020204" pitchFamily="34" charset="0"/>
                <a:cs typeface="Arial" panose="020B0604020202020204" pitchFamily="34" charset="0"/>
              </a:rPr>
              <a:t>© Make UK</a:t>
            </a:r>
            <a:endParaRPr lang="en-US" sz="1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622591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2B676A-3CA2-B447-A012-26B762E2BAF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585628"/>
            <a:ext cx="10935984" cy="5152882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>
              <a:defRPr sz="8000" b="0" i="0">
                <a:ln w="15875">
                  <a:solidFill>
                    <a:schemeClr val="bg1"/>
                  </a:solidFill>
                </a:ln>
                <a:noFill/>
                <a:latin typeface="Arial Black" panose="020B0604020202020204" pitchFamily="34" charset="0"/>
                <a:cs typeface="Arial Black" panose="020B0604020202020204" pitchFamily="34" charset="0"/>
              </a:defRPr>
            </a:lvl1pPr>
          </a:lstStyle>
          <a:p>
            <a:r>
              <a:rPr lang="en-US" dirty="0"/>
              <a:t>SECTION DIVIDER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8540384-2A27-9F4C-A440-B88BBFF51AF5}"/>
              </a:ext>
            </a:extLst>
          </p:cNvPr>
          <p:cNvSpPr txBox="1"/>
          <p:nvPr userDrawn="1"/>
        </p:nvSpPr>
        <p:spPr>
          <a:xfrm>
            <a:off x="438753" y="6085013"/>
            <a:ext cx="2879800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2400" b="1" dirty="0" err="1">
                <a:solidFill>
                  <a:schemeClr val="bg1"/>
                </a:solidFill>
              </a:rPr>
              <a:t>makeuk.org</a:t>
            </a:r>
            <a:endParaRPr lang="en-US" sz="2400" b="1" dirty="0">
              <a:solidFill>
                <a:schemeClr val="bg1"/>
              </a:solidFill>
            </a:endParaRPr>
          </a:p>
        </p:txBody>
      </p:sp>
      <p:sp>
        <p:nvSpPr>
          <p:cNvPr id="5" name="Rectangle 4"/>
          <p:cNvSpPr/>
          <p:nvPr userDrawn="1"/>
        </p:nvSpPr>
        <p:spPr>
          <a:xfrm>
            <a:off x="2044901" y="6225077"/>
            <a:ext cx="2253302" cy="28416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GB" sz="1000" dirty="0">
                <a:latin typeface="Arial" panose="020B0604020202020204" pitchFamily="34" charset="0"/>
                <a:cs typeface="Arial" panose="020B0604020202020204" pitchFamily="34" charset="0"/>
              </a:rPr>
              <a:t>© Make UK</a:t>
            </a:r>
            <a:endParaRPr lang="en-US" sz="1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829574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F2B28D74-6014-6A43-8541-32CF6CB41E9B}"/>
              </a:ext>
            </a:extLst>
          </p:cNvPr>
          <p:cNvSpPr>
            <a:spLocks noGrp="1"/>
          </p:cNvSpPr>
          <p:nvPr>
            <p:ph type="body" idx="13" hasCustomPrompt="1"/>
          </p:nvPr>
        </p:nvSpPr>
        <p:spPr>
          <a:xfrm>
            <a:off x="838200" y="1387561"/>
            <a:ext cx="10515600" cy="4568395"/>
          </a:xfrm>
          <a:prstGeom prst="rect">
            <a:avLst/>
          </a:prstGeom>
        </p:spPr>
        <p:txBody>
          <a:bodyPr anchor="t" anchorCtr="0">
            <a:noAutofit/>
          </a:bodyPr>
          <a:lstStyle>
            <a:lvl1pPr marL="0" indent="0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Content</a:t>
            </a: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E6397C4D-33FA-1341-B581-583489C2F05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646498"/>
            <a:ext cx="10515600" cy="641760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MAIN HEADLINE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9E10A39-1C75-3340-8B57-6CFEBF065E68}"/>
              </a:ext>
            </a:extLst>
          </p:cNvPr>
          <p:cNvSpPr txBox="1"/>
          <p:nvPr userDrawn="1"/>
        </p:nvSpPr>
        <p:spPr>
          <a:xfrm>
            <a:off x="438753" y="6085013"/>
            <a:ext cx="1729882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2400" b="1" dirty="0" err="1">
                <a:solidFill>
                  <a:srgbClr val="2D2E83"/>
                </a:solidFill>
              </a:rPr>
              <a:t>makeuk.org</a:t>
            </a:r>
            <a:endParaRPr lang="en-US" sz="2400" b="1" dirty="0">
              <a:solidFill>
                <a:srgbClr val="2D2E83"/>
              </a:solidFill>
            </a:endParaRPr>
          </a:p>
        </p:txBody>
      </p:sp>
      <p:sp>
        <p:nvSpPr>
          <p:cNvPr id="10" name="Rectangle 9"/>
          <p:cNvSpPr/>
          <p:nvPr userDrawn="1"/>
        </p:nvSpPr>
        <p:spPr>
          <a:xfrm>
            <a:off x="2044901" y="6225077"/>
            <a:ext cx="2253302" cy="28416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GB" sz="1000" b="0" dirty="0">
                <a:solidFill>
                  <a:srgbClr val="2D2E8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© Make UK</a:t>
            </a:r>
            <a:endParaRPr lang="en-US" sz="1000" b="0" dirty="0">
              <a:solidFill>
                <a:srgbClr val="2D2E8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extBox 1"/>
          <p:cNvSpPr txBox="1"/>
          <p:nvPr userDrawn="1"/>
        </p:nvSpPr>
        <p:spPr>
          <a:xfrm>
            <a:off x="8837341" y="6030077"/>
            <a:ext cx="259451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#</a:t>
            </a:r>
            <a:r>
              <a:rPr lang="en-GB" dirty="0" err="1">
                <a:latin typeface="Arial" panose="020B0604020202020204" pitchFamily="34" charset="0"/>
                <a:cs typeface="Arial" panose="020B0604020202020204" pitchFamily="34" charset="0"/>
              </a:rPr>
              <a:t>BackingManufacturing</a:t>
            </a: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73532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E1EBE4-92BC-CC4C-97E9-B37A70D8B51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1156992"/>
            <a:ext cx="10515600" cy="641760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MAIN HEADLINE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682A734-26FD-9440-85CE-BB821DE3FC6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3365560"/>
            <a:ext cx="10515600" cy="2624274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2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22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F2B28D74-6014-6A43-8541-32CF6CB41E9B}"/>
              </a:ext>
            </a:extLst>
          </p:cNvPr>
          <p:cNvSpPr>
            <a:spLocks noGrp="1"/>
          </p:cNvSpPr>
          <p:nvPr>
            <p:ph type="body" idx="13" hasCustomPrompt="1"/>
          </p:nvPr>
        </p:nvSpPr>
        <p:spPr>
          <a:xfrm>
            <a:off x="838200" y="1881319"/>
            <a:ext cx="10515600" cy="1319853"/>
          </a:xfrm>
          <a:prstGeom prst="rect">
            <a:avLst/>
          </a:prstGeom>
        </p:spPr>
        <p:txBody>
          <a:bodyPr anchor="t" anchorCtr="0">
            <a:noAutofit/>
          </a:bodyPr>
          <a:lstStyle>
            <a:lvl1pPr marL="0" indent="0">
              <a:buNone/>
              <a:defRPr sz="24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Content</a:t>
            </a:r>
          </a:p>
        </p:txBody>
      </p:sp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9D18A6D4-D3FA-B54A-8789-85B3BE761613}"/>
              </a:ext>
            </a:extLst>
          </p:cNvPr>
          <p:cNvSpPr>
            <a:spLocks noGrp="1"/>
          </p:cNvSpPr>
          <p:nvPr>
            <p:ph type="body" idx="14" hasCustomPrompt="1"/>
          </p:nvPr>
        </p:nvSpPr>
        <p:spPr>
          <a:xfrm>
            <a:off x="838199" y="646498"/>
            <a:ext cx="5336570" cy="298913"/>
          </a:xfrm>
          <a:prstGeom prst="rect">
            <a:avLst/>
          </a:prstGeom>
        </p:spPr>
        <p:txBody>
          <a:bodyPr anchor="t" anchorCtr="0">
            <a:noAutofit/>
          </a:bodyPr>
          <a:lstStyle>
            <a:lvl1pPr marL="0" indent="0">
              <a:buNone/>
              <a:defRPr sz="2000" b="1">
                <a:solidFill>
                  <a:srgbClr val="BE1E2D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Section Name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D05E73CA-CA7D-0E49-93E6-7ADEBBC2B8D2}"/>
              </a:ext>
            </a:extLst>
          </p:cNvPr>
          <p:cNvSpPr txBox="1"/>
          <p:nvPr userDrawn="1"/>
        </p:nvSpPr>
        <p:spPr>
          <a:xfrm>
            <a:off x="438753" y="6085013"/>
            <a:ext cx="2879800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2400" b="1" dirty="0" err="1">
                <a:solidFill>
                  <a:srgbClr val="2D2E83"/>
                </a:solidFill>
              </a:rPr>
              <a:t>makeuk.org</a:t>
            </a:r>
            <a:endParaRPr lang="en-US" sz="2400" b="1" dirty="0">
              <a:solidFill>
                <a:srgbClr val="2D2E83"/>
              </a:solidFill>
            </a:endParaRPr>
          </a:p>
        </p:txBody>
      </p:sp>
      <p:sp>
        <p:nvSpPr>
          <p:cNvPr id="11" name="Rectangle 10"/>
          <p:cNvSpPr/>
          <p:nvPr userDrawn="1"/>
        </p:nvSpPr>
        <p:spPr>
          <a:xfrm>
            <a:off x="2044901" y="6225077"/>
            <a:ext cx="2253302" cy="28416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GB" sz="1000" dirty="0">
                <a:solidFill>
                  <a:srgbClr val="2D2E8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© Make UK</a:t>
            </a:r>
            <a:endParaRPr lang="en-US" sz="1000" dirty="0">
              <a:solidFill>
                <a:srgbClr val="2D2E8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Box 3"/>
          <p:cNvSpPr txBox="1"/>
          <p:nvPr userDrawn="1"/>
        </p:nvSpPr>
        <p:spPr>
          <a:xfrm>
            <a:off x="8831765" y="6085013"/>
            <a:ext cx="25833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#</a:t>
            </a:r>
            <a:r>
              <a:rPr lang="en-GB" dirty="0" err="1">
                <a:latin typeface="Arial" panose="020B0604020202020204" pitchFamily="34" charset="0"/>
                <a:cs typeface="Arial" panose="020B0604020202020204" pitchFamily="34" charset="0"/>
              </a:rPr>
              <a:t>BackingManufacturing</a:t>
            </a: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347531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E1EBE4-92BC-CC4C-97E9-B37A70D8B51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1156992"/>
            <a:ext cx="10515600" cy="641760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MAIN HEADLINE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979D066-9D2D-AC49-9EF1-31FE67CB0C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14033" y="6168239"/>
            <a:ext cx="2743200" cy="365125"/>
          </a:xfrm>
          <a:prstGeom prst="rect">
            <a:avLst/>
          </a:prstGeom>
        </p:spPr>
        <p:txBody>
          <a:bodyPr/>
          <a:lstStyle/>
          <a:p>
            <a:fld id="{B072BF42-D2E2-664B-B303-D1A5B6C3B73E}" type="slidenum">
              <a:rPr lang="en-US" smtClean="0"/>
              <a:t>‹#›</a:t>
            </a:fld>
            <a:endParaRPr lang="en-US"/>
          </a:p>
        </p:txBody>
      </p:sp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F2B28D74-6014-6A43-8541-32CF6CB41E9B}"/>
              </a:ext>
            </a:extLst>
          </p:cNvPr>
          <p:cNvSpPr>
            <a:spLocks noGrp="1"/>
          </p:cNvSpPr>
          <p:nvPr>
            <p:ph type="body" idx="13" hasCustomPrompt="1"/>
          </p:nvPr>
        </p:nvSpPr>
        <p:spPr>
          <a:xfrm>
            <a:off x="838200" y="1881319"/>
            <a:ext cx="10515600" cy="4082876"/>
          </a:xfrm>
          <a:prstGeom prst="rect">
            <a:avLst/>
          </a:prstGeom>
        </p:spPr>
        <p:txBody>
          <a:bodyPr anchor="t" anchorCtr="0">
            <a:noAutofit/>
          </a:bodyPr>
          <a:lstStyle>
            <a:lvl1pPr marL="0" indent="0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Content</a:t>
            </a:r>
          </a:p>
        </p:txBody>
      </p:sp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9D18A6D4-D3FA-B54A-8789-85B3BE761613}"/>
              </a:ext>
            </a:extLst>
          </p:cNvPr>
          <p:cNvSpPr>
            <a:spLocks noGrp="1"/>
          </p:cNvSpPr>
          <p:nvPr>
            <p:ph type="body" idx="14" hasCustomPrompt="1"/>
          </p:nvPr>
        </p:nvSpPr>
        <p:spPr>
          <a:xfrm>
            <a:off x="838199" y="646498"/>
            <a:ext cx="5336570" cy="298913"/>
          </a:xfrm>
          <a:prstGeom prst="rect">
            <a:avLst/>
          </a:prstGeom>
        </p:spPr>
        <p:txBody>
          <a:bodyPr anchor="t" anchorCtr="0">
            <a:noAutofit/>
          </a:bodyPr>
          <a:lstStyle>
            <a:lvl1pPr marL="0" indent="0">
              <a:buNone/>
              <a:defRPr sz="2000" b="1">
                <a:solidFill>
                  <a:srgbClr val="2D2E83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Section Name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80010D5-75EA-DC47-8EA8-903F4CBE5520}"/>
              </a:ext>
            </a:extLst>
          </p:cNvPr>
          <p:cNvSpPr txBox="1"/>
          <p:nvPr userDrawn="1"/>
        </p:nvSpPr>
        <p:spPr>
          <a:xfrm>
            <a:off x="438753" y="6085013"/>
            <a:ext cx="2879800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2400" b="1" dirty="0" err="1">
                <a:solidFill>
                  <a:srgbClr val="2D2E83"/>
                </a:solidFill>
              </a:rPr>
              <a:t>makeuk.org</a:t>
            </a:r>
            <a:endParaRPr lang="en-US" sz="2400" b="1" dirty="0">
              <a:solidFill>
                <a:srgbClr val="2D2E83"/>
              </a:solidFill>
            </a:endParaRPr>
          </a:p>
        </p:txBody>
      </p:sp>
      <p:sp>
        <p:nvSpPr>
          <p:cNvPr id="11" name="Rectangle 10"/>
          <p:cNvSpPr/>
          <p:nvPr userDrawn="1"/>
        </p:nvSpPr>
        <p:spPr>
          <a:xfrm>
            <a:off x="2044901" y="6225077"/>
            <a:ext cx="2253302" cy="28416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GB" sz="1000" dirty="0">
                <a:solidFill>
                  <a:srgbClr val="2D2E8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© Make UK</a:t>
            </a:r>
            <a:endParaRPr lang="en-US" sz="1000" dirty="0">
              <a:solidFill>
                <a:srgbClr val="2D2E8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012402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E8D7C77B-6061-1E49-A1AB-1E439F50966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95270"/>
            <a:ext cx="5181600" cy="4176016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2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22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B1C78919-E4E0-624F-BE22-9D845323A3EA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6248400" y="1895270"/>
            <a:ext cx="5181600" cy="4176016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2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22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528BE37F-96FD-5449-979D-51452A62D2A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1156992"/>
            <a:ext cx="10515600" cy="641760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MAIN HEADLINE</a:t>
            </a:r>
          </a:p>
        </p:txBody>
      </p:sp>
      <p:sp>
        <p:nvSpPr>
          <p:cNvPr id="12" name="Text Placeholder 2">
            <a:extLst>
              <a:ext uri="{FF2B5EF4-FFF2-40B4-BE49-F238E27FC236}">
                <a16:creationId xmlns:a16="http://schemas.microsoft.com/office/drawing/2014/main" id="{42581DCA-195C-8E4C-832C-67784982FF25}"/>
              </a:ext>
            </a:extLst>
          </p:cNvPr>
          <p:cNvSpPr>
            <a:spLocks noGrp="1"/>
          </p:cNvSpPr>
          <p:nvPr>
            <p:ph type="body" idx="14" hasCustomPrompt="1"/>
          </p:nvPr>
        </p:nvSpPr>
        <p:spPr>
          <a:xfrm>
            <a:off x="838199" y="646498"/>
            <a:ext cx="5336570" cy="298913"/>
          </a:xfrm>
          <a:prstGeom prst="rect">
            <a:avLst/>
          </a:prstGeom>
        </p:spPr>
        <p:txBody>
          <a:bodyPr anchor="t" anchorCtr="0">
            <a:noAutofit/>
          </a:bodyPr>
          <a:lstStyle>
            <a:lvl1pPr marL="0" indent="0">
              <a:buNone/>
              <a:defRPr sz="2000" b="1">
                <a:solidFill>
                  <a:srgbClr val="F7941D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Section Name</a:t>
            </a:r>
          </a:p>
        </p:txBody>
      </p:sp>
      <p:sp>
        <p:nvSpPr>
          <p:cNvPr id="13" name="Slide Number Placeholder 5">
            <a:extLst>
              <a:ext uri="{FF2B5EF4-FFF2-40B4-BE49-F238E27FC236}">
                <a16:creationId xmlns:a16="http://schemas.microsoft.com/office/drawing/2014/main" id="{442C2E53-C44F-1048-862A-AD6726C567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14033" y="6168239"/>
            <a:ext cx="2743200" cy="365125"/>
          </a:xfrm>
          <a:prstGeom prst="rect">
            <a:avLst/>
          </a:prstGeom>
        </p:spPr>
        <p:txBody>
          <a:bodyPr/>
          <a:lstStyle/>
          <a:p>
            <a:fld id="{B072BF42-D2E2-664B-B303-D1A5B6C3B73E}" type="slidenum">
              <a:rPr lang="en-US" smtClean="0"/>
              <a:t>‹#›</a:t>
            </a:fld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06DD74B-CAB0-A84D-8E44-E73D80A7C5B9}"/>
              </a:ext>
            </a:extLst>
          </p:cNvPr>
          <p:cNvSpPr txBox="1"/>
          <p:nvPr userDrawn="1"/>
        </p:nvSpPr>
        <p:spPr>
          <a:xfrm>
            <a:off x="438753" y="6085013"/>
            <a:ext cx="2879800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2400" b="1" dirty="0" err="1">
                <a:solidFill>
                  <a:srgbClr val="2D2E83"/>
                </a:solidFill>
              </a:rPr>
              <a:t>makeuk.org</a:t>
            </a:r>
            <a:endParaRPr lang="en-US" sz="2400" b="1" dirty="0">
              <a:solidFill>
                <a:srgbClr val="2D2E83"/>
              </a:solidFill>
            </a:endParaRPr>
          </a:p>
        </p:txBody>
      </p:sp>
      <p:sp>
        <p:nvSpPr>
          <p:cNvPr id="14" name="Rectangle 13"/>
          <p:cNvSpPr/>
          <p:nvPr userDrawn="1"/>
        </p:nvSpPr>
        <p:spPr>
          <a:xfrm>
            <a:off x="2044901" y="6225077"/>
            <a:ext cx="2253302" cy="28416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GB" sz="1000" dirty="0">
                <a:solidFill>
                  <a:srgbClr val="2D2E8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© Make UK</a:t>
            </a:r>
            <a:endParaRPr lang="en-US" sz="1000" dirty="0">
              <a:solidFill>
                <a:srgbClr val="2D2E8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056473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Placeholder 1">
            <a:extLst>
              <a:ext uri="{FF2B5EF4-FFF2-40B4-BE49-F238E27FC236}">
                <a16:creationId xmlns:a16="http://schemas.microsoft.com/office/drawing/2014/main" id="{3E052792-BD5C-1243-AEB1-5B17F90CA8D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38753" y="2315192"/>
            <a:ext cx="7066452" cy="2054677"/>
          </a:xfrm>
          <a:prstGeom prst="rect">
            <a:avLst/>
          </a:prstGeom>
          <a:noFill/>
          <a:ln w="12700">
            <a:noFill/>
          </a:ln>
        </p:spPr>
        <p:txBody>
          <a:bodyPr vert="horz" lIns="0" tIns="0" rIns="0" bIns="0" rtlCol="0" anchor="t" anchorCtr="0">
            <a:normAutofit/>
          </a:bodyPr>
          <a:lstStyle>
            <a:lvl1pPr>
              <a:defRPr sz="6000" b="0" i="0">
                <a:ln w="15875">
                  <a:solidFill>
                    <a:schemeClr val="bg1"/>
                  </a:solidFill>
                </a:ln>
                <a:solidFill>
                  <a:schemeClr val="bg1"/>
                </a:solidFill>
                <a:latin typeface="Arial Black" panose="020B0604020202020204" pitchFamily="34" charset="0"/>
                <a:cs typeface="Arial Black" panose="020B0604020202020204" pitchFamily="34" charset="0"/>
              </a:defRPr>
            </a:lvl1pPr>
          </a:lstStyle>
          <a:p>
            <a:r>
              <a:rPr lang="en-US" dirty="0"/>
              <a:t>INSERT TITLE </a:t>
            </a:r>
            <a:br>
              <a:rPr lang="en-US" dirty="0"/>
            </a:br>
            <a:r>
              <a:rPr lang="en-US" dirty="0"/>
              <a:t>IN HERE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3F3FCE1E-45F1-9746-90C1-7911C17849F7}"/>
              </a:ext>
            </a:extLst>
          </p:cNvPr>
          <p:cNvSpPr/>
          <p:nvPr userDrawn="1"/>
        </p:nvSpPr>
        <p:spPr>
          <a:xfrm>
            <a:off x="0" y="4475918"/>
            <a:ext cx="3676851" cy="1212783"/>
          </a:xfrm>
          <a:prstGeom prst="rect">
            <a:avLst/>
          </a:prstGeom>
          <a:solidFill>
            <a:srgbClr val="1D71B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n>
                <a:noFill/>
              </a:ln>
              <a:solidFill>
                <a:schemeClr val="tx1">
                  <a:lumMod val="20000"/>
                  <a:lumOff val="80000"/>
                </a:schemeClr>
              </a:solidFill>
              <a:highlight>
                <a:srgbClr val="C4157B"/>
              </a:highlight>
            </a:endParaRPr>
          </a:p>
        </p:txBody>
      </p:sp>
      <p:sp>
        <p:nvSpPr>
          <p:cNvPr id="14" name="Text Placeholder 2">
            <a:extLst>
              <a:ext uri="{FF2B5EF4-FFF2-40B4-BE49-F238E27FC236}">
                <a16:creationId xmlns:a16="http://schemas.microsoft.com/office/drawing/2014/main" id="{D7E19AF9-05E8-324E-8183-694C8731CDA9}"/>
              </a:ext>
            </a:extLst>
          </p:cNvPr>
          <p:cNvSpPr>
            <a:spLocks noGrp="1"/>
          </p:cNvSpPr>
          <p:nvPr>
            <p:ph type="body" idx="15" hasCustomPrompt="1"/>
          </p:nvPr>
        </p:nvSpPr>
        <p:spPr>
          <a:xfrm>
            <a:off x="438753" y="813856"/>
            <a:ext cx="8099072" cy="573155"/>
          </a:xfrm>
          <a:prstGeom prst="rect">
            <a:avLst/>
          </a:prstGeom>
        </p:spPr>
        <p:txBody>
          <a:bodyPr anchor="t" anchorCtr="0">
            <a:noAutofit/>
          </a:bodyPr>
          <a:lstStyle>
            <a:lvl1pPr marL="0" indent="0">
              <a:buNone/>
              <a:defRPr sz="2300" b="1">
                <a:solidFill>
                  <a:srgbClr val="2D2E83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dirty="0"/>
              <a:t>BUSINESS FUNCTION</a:t>
            </a:r>
            <a:endParaRPr lang="en-US" dirty="0"/>
          </a:p>
        </p:txBody>
      </p:sp>
      <p:sp>
        <p:nvSpPr>
          <p:cNvPr id="21" name="Text Placeholder 19">
            <a:extLst>
              <a:ext uri="{FF2B5EF4-FFF2-40B4-BE49-F238E27FC236}">
                <a16:creationId xmlns:a16="http://schemas.microsoft.com/office/drawing/2014/main" id="{ED0A8DBB-C827-CE40-B85F-D673F7C73899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38753" y="4807931"/>
            <a:ext cx="2926728" cy="720725"/>
          </a:xfrm>
          <a:prstGeom prst="rect">
            <a:avLst/>
          </a:prstGeo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40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Presented By: [Name] [Surname]</a:t>
            </a:r>
          </a:p>
          <a:p>
            <a:pPr lvl="0"/>
            <a:fld id="{34476FC3-0174-5444-8C14-A35270D55A99}" type="datetimeFigureOut">
              <a:rPr lang="en-US" smtClean="0"/>
              <a:pPr/>
              <a:t>12/4/18</a:t>
            </a:fld>
            <a:endParaRPr 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0F180D4-6964-4649-994D-F58326EB3F24}"/>
              </a:ext>
            </a:extLst>
          </p:cNvPr>
          <p:cNvSpPr txBox="1"/>
          <p:nvPr userDrawn="1"/>
        </p:nvSpPr>
        <p:spPr>
          <a:xfrm>
            <a:off x="438753" y="6085013"/>
            <a:ext cx="1729882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2400" b="1" dirty="0" err="1">
                <a:solidFill>
                  <a:schemeClr val="bg1"/>
                </a:solidFill>
              </a:rPr>
              <a:t>makeuk.org</a:t>
            </a:r>
            <a:endParaRPr lang="en-US" sz="24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13436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jp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1.xml"/><Relationship Id="rId2" Type="http://schemas.openxmlformats.org/officeDocument/2006/relationships/slideLayout" Target="../slideLayouts/slideLayout10.xml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1.jpg"/><Relationship Id="rId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0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Placeholder 1">
            <a:extLst>
              <a:ext uri="{FF2B5EF4-FFF2-40B4-BE49-F238E27FC236}">
                <a16:creationId xmlns:a16="http://schemas.microsoft.com/office/drawing/2014/main" id="{115DA9EF-A803-164F-B771-3F62265F63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90738"/>
            <a:ext cx="10515600" cy="641760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C9DABB31-694E-4B41-83CF-B131F53012A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382806"/>
            <a:ext cx="10515600" cy="4997786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5613381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8" r:id="rId2"/>
    <p:sldLayoutId id="2147483652" r:id="rId3"/>
    <p:sldLayoutId id="2147483651" r:id="rId4"/>
    <p:sldLayoutId id="2147483667" r:id="rId5"/>
    <p:sldLayoutId id="2147483666" r:id="rId6"/>
    <p:sldLayoutId id="2147483650" r:id="rId7"/>
    <p:sldLayoutId id="2147483658" r:id="rId8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2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200" kern="1200">
          <a:solidFill>
            <a:schemeClr val="tx2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2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2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2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Placeholder 1">
            <a:extLst>
              <a:ext uri="{FF2B5EF4-FFF2-40B4-BE49-F238E27FC236}">
                <a16:creationId xmlns:a16="http://schemas.microsoft.com/office/drawing/2014/main" id="{FC263534-3ED1-3B4A-BBB9-9C797E8209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90738"/>
            <a:ext cx="10515600" cy="641760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9722F652-286F-5E40-A4F1-A3DB0DBF241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382806"/>
            <a:ext cx="10515600" cy="4997786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Rectangle 5"/>
          <p:cNvSpPr/>
          <p:nvPr userDrawn="1"/>
        </p:nvSpPr>
        <p:spPr>
          <a:xfrm>
            <a:off x="2044901" y="6225077"/>
            <a:ext cx="2253302" cy="28416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GB" sz="1000" dirty="0">
                <a:latin typeface="Arial" panose="020B0604020202020204" pitchFamily="34" charset="0"/>
                <a:cs typeface="Arial" panose="020B0604020202020204" pitchFamily="34" charset="0"/>
              </a:rPr>
              <a:t>© Make UK</a:t>
            </a:r>
            <a:endParaRPr lang="en-US" sz="1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extBox 1"/>
          <p:cNvSpPr txBox="1"/>
          <p:nvPr userDrawn="1"/>
        </p:nvSpPr>
        <p:spPr>
          <a:xfrm>
            <a:off x="8772293" y="6246234"/>
            <a:ext cx="258150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#</a:t>
            </a:r>
            <a:r>
              <a:rPr lang="en-GB" dirty="0" err="1">
                <a:latin typeface="Arial" panose="020B0604020202020204" pitchFamily="34" charset="0"/>
                <a:cs typeface="Arial" panose="020B0604020202020204" pitchFamily="34" charset="0"/>
              </a:rPr>
              <a:t>BackingManufacturing</a:t>
            </a: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546272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0" r:id="rId1"/>
    <p:sldLayoutId id="2147483671" r:id="rId2"/>
    <p:sldLayoutId id="2147483672" r:id="rId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2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200" kern="1200">
          <a:solidFill>
            <a:schemeClr val="tx2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2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2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2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7" Type="http://schemas.openxmlformats.org/officeDocument/2006/relationships/image" Target="../media/image14.sv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3.png"/><Relationship Id="rId5" Type="http://schemas.openxmlformats.org/officeDocument/2006/relationships/image" Target="../media/image12.svg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en-GB" dirty="0"/>
              <a:t>Tim Figures</a:t>
            </a:r>
          </a:p>
          <a:p>
            <a:r>
              <a:rPr lang="en-GB" dirty="0"/>
              <a:t>Director, Technology, Sustainability and Innovation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idx="15"/>
          </p:nvPr>
        </p:nvSpPr>
        <p:spPr>
          <a:xfrm>
            <a:off x="438753" y="630976"/>
            <a:ext cx="8099072" cy="573155"/>
          </a:xfrm>
        </p:spPr>
        <p:txBody>
          <a:bodyPr/>
          <a:lstStyle/>
          <a:p>
            <a:r>
              <a:rPr lang="en-GB" sz="3200" dirty="0"/>
              <a:t>Keeping Manufacturing Working</a:t>
            </a:r>
          </a:p>
        </p:txBody>
      </p:sp>
    </p:spTree>
    <p:extLst>
      <p:ext uri="{BB962C8B-B14F-4D97-AF65-F5344CB8AC3E}">
        <p14:creationId xmlns:p14="http://schemas.microsoft.com/office/powerpoint/2010/main" val="12385179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A681AC-5ED1-6B47-9011-F1E6D12A3F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34800"/>
            <a:ext cx="10515600" cy="641760"/>
          </a:xfrm>
        </p:spPr>
        <p:txBody>
          <a:bodyPr/>
          <a:lstStyle/>
          <a:p>
            <a:r>
              <a:rPr lang="en-US" dirty="0"/>
              <a:t>Our key aims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A469EBB-A83D-A24F-85DF-211D40F0E0C9}"/>
              </a:ext>
            </a:extLst>
          </p:cNvPr>
          <p:cNvSpPr>
            <a:spLocks noGrp="1"/>
          </p:cNvSpPr>
          <p:nvPr>
            <p:ph type="body" idx="13"/>
          </p:nvPr>
        </p:nvSpPr>
        <p:spPr>
          <a:xfrm>
            <a:off x="862322" y="1343536"/>
            <a:ext cx="10515600" cy="817738"/>
          </a:xfrm>
        </p:spPr>
        <p:txBody>
          <a:bodyPr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3200" b="0" dirty="0"/>
              <a:t>To maintain as much cash as possible in manufacturing businesses to ensure they remain viable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3200" b="0" dirty="0"/>
              <a:t>To keep as many manufacturing workers in employment as possible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3200" b="0" dirty="0"/>
              <a:t>To support manufacturing to play its part in helping the nation through the crisis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3200" b="0" dirty="0"/>
              <a:t>To ensure a swift recovery once the current crisis is over</a:t>
            </a:r>
          </a:p>
          <a:p>
            <a:pPr lvl="4"/>
            <a:endParaRPr lang="en-GB" sz="2000" dirty="0"/>
          </a:p>
          <a:p>
            <a:pPr marL="2171700" lvl="4" indent="-342900">
              <a:buFont typeface="Arial" panose="020B0604020202020204" pitchFamily="34" charset="0"/>
              <a:buChar char="•"/>
            </a:pPr>
            <a:endParaRPr lang="en-GB" sz="2400" dirty="0"/>
          </a:p>
          <a:p>
            <a:pPr marL="2171700" lvl="4" indent="-342900">
              <a:buFont typeface="Arial" panose="020B0604020202020204" pitchFamily="34" charset="0"/>
              <a:buChar char="•"/>
            </a:pPr>
            <a:endParaRPr lang="en-GB" sz="2400" dirty="0"/>
          </a:p>
          <a:p>
            <a:endParaRPr lang="en-GB" dirty="0"/>
          </a:p>
          <a:p>
            <a:endParaRPr lang="en-GB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283038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A681AC-5ED1-6B47-9011-F1E6D12A3F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34800"/>
            <a:ext cx="10515600" cy="641760"/>
          </a:xfrm>
        </p:spPr>
        <p:txBody>
          <a:bodyPr/>
          <a:lstStyle/>
          <a:p>
            <a:r>
              <a:rPr lang="en-US" dirty="0"/>
              <a:t>Three key business support schemes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A469EBB-A83D-A24F-85DF-211D40F0E0C9}"/>
              </a:ext>
            </a:extLst>
          </p:cNvPr>
          <p:cNvSpPr>
            <a:spLocks noGrp="1"/>
          </p:cNvSpPr>
          <p:nvPr>
            <p:ph type="body" idx="13"/>
          </p:nvPr>
        </p:nvSpPr>
        <p:spPr>
          <a:xfrm>
            <a:off x="862322" y="1343536"/>
            <a:ext cx="10515600" cy="817738"/>
          </a:xfrm>
        </p:spPr>
        <p:txBody>
          <a:bodyPr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3200" b="0" dirty="0"/>
              <a:t>CBILS – loan scheme, backed by the British Business Bank, offering up to £5m to SMEs, fee and interest free for 12 months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3200" b="0" dirty="0"/>
              <a:t>Job Retention Scheme – up to 80% of wage costs reimbursed up to £2500/month, backdated to 1 March and running initially for 3 months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3200" b="0" dirty="0"/>
              <a:t>VAT deferral – no VAT payments need to be made between 20 March and 30 June.  HMRC apply this automatically</a:t>
            </a:r>
          </a:p>
          <a:p>
            <a:pPr lvl="4"/>
            <a:endParaRPr lang="en-GB" sz="2000" dirty="0"/>
          </a:p>
          <a:p>
            <a:pPr marL="2171700" lvl="4" indent="-342900">
              <a:buFont typeface="Arial" panose="020B0604020202020204" pitchFamily="34" charset="0"/>
              <a:buChar char="•"/>
            </a:pPr>
            <a:endParaRPr lang="en-GB" sz="2400" dirty="0"/>
          </a:p>
          <a:p>
            <a:pPr marL="2171700" lvl="4" indent="-342900">
              <a:buFont typeface="Arial" panose="020B0604020202020204" pitchFamily="34" charset="0"/>
              <a:buChar char="•"/>
            </a:pPr>
            <a:endParaRPr lang="en-GB" sz="2400" dirty="0"/>
          </a:p>
          <a:p>
            <a:endParaRPr lang="en-GB" dirty="0"/>
          </a:p>
          <a:p>
            <a:endParaRPr lang="en-GB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815275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A681AC-5ED1-6B47-9011-F1E6D12A3F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34800"/>
            <a:ext cx="10515600" cy="641760"/>
          </a:xfrm>
        </p:spPr>
        <p:txBody>
          <a:bodyPr/>
          <a:lstStyle/>
          <a:p>
            <a:r>
              <a:rPr lang="en-US" dirty="0"/>
              <a:t>Other assistance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A469EBB-A83D-A24F-85DF-211D40F0E0C9}"/>
              </a:ext>
            </a:extLst>
          </p:cNvPr>
          <p:cNvSpPr>
            <a:spLocks noGrp="1"/>
          </p:cNvSpPr>
          <p:nvPr>
            <p:ph type="body" idx="13"/>
          </p:nvPr>
        </p:nvSpPr>
        <p:spPr>
          <a:xfrm>
            <a:off x="862322" y="1346826"/>
            <a:ext cx="10515600" cy="817738"/>
          </a:xfrm>
        </p:spPr>
        <p:txBody>
          <a:bodyPr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3200" b="0" dirty="0"/>
              <a:t>Self-employed – for those with average profits of £50k or less, will pay up to 80% with a cap of £2500 per month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3200" b="0" dirty="0"/>
              <a:t>Flexibility around insolvency rules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3200" b="0" dirty="0"/>
              <a:t>Time to pay for PAYE – at HMRC discretion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3200" b="0" dirty="0"/>
              <a:t>New loan scheme for mid-sized businesses (up to £500m turnover, with maximum loan of £25m)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3200" b="0" dirty="0"/>
              <a:t>Extra help for retail, leisure and hospitality sectors</a:t>
            </a:r>
          </a:p>
          <a:p>
            <a:pPr lvl="4"/>
            <a:endParaRPr lang="en-GB" sz="2000" dirty="0"/>
          </a:p>
          <a:p>
            <a:pPr marL="2171700" lvl="4" indent="-342900">
              <a:buFont typeface="Arial" panose="020B0604020202020204" pitchFamily="34" charset="0"/>
              <a:buChar char="•"/>
            </a:pPr>
            <a:endParaRPr lang="en-GB" sz="2400" dirty="0"/>
          </a:p>
          <a:p>
            <a:pPr marL="2171700" lvl="4" indent="-342900">
              <a:buFont typeface="Arial" panose="020B0604020202020204" pitchFamily="34" charset="0"/>
              <a:buChar char="•"/>
            </a:pPr>
            <a:endParaRPr lang="en-GB" sz="2400" dirty="0"/>
          </a:p>
          <a:p>
            <a:endParaRPr lang="en-GB" dirty="0"/>
          </a:p>
          <a:p>
            <a:endParaRPr lang="en-GB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583611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A681AC-5ED1-6B47-9011-F1E6D12A3F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34800"/>
            <a:ext cx="10515600" cy="641760"/>
          </a:xfrm>
        </p:spPr>
        <p:txBody>
          <a:bodyPr/>
          <a:lstStyle/>
          <a:p>
            <a:r>
              <a:rPr lang="en-US" dirty="0"/>
              <a:t>Recent developments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A469EBB-A83D-A24F-85DF-211D40F0E0C9}"/>
              </a:ext>
            </a:extLst>
          </p:cNvPr>
          <p:cNvSpPr>
            <a:spLocks noGrp="1"/>
          </p:cNvSpPr>
          <p:nvPr>
            <p:ph type="body" idx="13"/>
          </p:nvPr>
        </p:nvSpPr>
        <p:spPr>
          <a:xfrm>
            <a:off x="862322" y="1346826"/>
            <a:ext cx="10515600" cy="817738"/>
          </a:xfrm>
        </p:spPr>
        <p:txBody>
          <a:bodyPr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3200" b="0" dirty="0"/>
              <a:t>Following industry feedback, Government is clarifying and making amendments to the schemes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3200" b="0" dirty="0"/>
              <a:t>CBILS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GB" sz="2800" b="0" dirty="0"/>
              <a:t>More flexibility on security and other financial products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3200" b="0" dirty="0"/>
              <a:t>JRS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GB" sz="2800" b="0" dirty="0"/>
              <a:t>Clarification of rules for particular cases such as apprentices and directors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3200" b="0" dirty="0"/>
              <a:t>Social distancing at work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GB" sz="2800" b="0" dirty="0"/>
              <a:t>Guidance for specific sectors including manufacturing</a:t>
            </a:r>
          </a:p>
          <a:p>
            <a:pPr lvl="4"/>
            <a:endParaRPr lang="en-GB" sz="2000" dirty="0"/>
          </a:p>
          <a:p>
            <a:pPr marL="2171700" lvl="4" indent="-342900">
              <a:buFont typeface="Arial" panose="020B0604020202020204" pitchFamily="34" charset="0"/>
              <a:buChar char="•"/>
            </a:pPr>
            <a:endParaRPr lang="en-GB" sz="2400" dirty="0"/>
          </a:p>
          <a:p>
            <a:pPr marL="2171700" lvl="4" indent="-342900">
              <a:buFont typeface="Arial" panose="020B0604020202020204" pitchFamily="34" charset="0"/>
              <a:buChar char="•"/>
            </a:pPr>
            <a:endParaRPr lang="en-GB" sz="2400" dirty="0"/>
          </a:p>
          <a:p>
            <a:endParaRPr lang="en-GB" dirty="0"/>
          </a:p>
          <a:p>
            <a:endParaRPr lang="en-GB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8564734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A681AC-5ED1-6B47-9011-F1E6D12A3F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34800"/>
            <a:ext cx="10515600" cy="641760"/>
          </a:xfrm>
        </p:spPr>
        <p:txBody>
          <a:bodyPr/>
          <a:lstStyle/>
          <a:p>
            <a:r>
              <a:rPr lang="en-US" dirty="0"/>
              <a:t>Outstanding issues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A469EBB-A83D-A24F-85DF-211D40F0E0C9}"/>
              </a:ext>
            </a:extLst>
          </p:cNvPr>
          <p:cNvSpPr>
            <a:spLocks noGrp="1"/>
          </p:cNvSpPr>
          <p:nvPr>
            <p:ph type="body" idx="13"/>
          </p:nvPr>
        </p:nvSpPr>
        <p:spPr>
          <a:xfrm>
            <a:off x="862322" y="1346825"/>
            <a:ext cx="10515600" cy="4529041"/>
          </a:xfrm>
        </p:spPr>
        <p:txBody>
          <a:bodyPr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3200" b="0" dirty="0"/>
              <a:t>Loans for subsidiaries of larger groups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3200" b="0" dirty="0"/>
              <a:t>Treatment of holidays under the JRS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3200" b="0" dirty="0"/>
              <a:t>More flexible minimum furlough periods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3200" b="0" dirty="0"/>
              <a:t>Larger loans to bigger companies with less strong credit ratings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3200" b="0" dirty="0"/>
              <a:t>Credit insurance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3200" b="0" dirty="0"/>
              <a:t>Prompt payment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3200" b="0" dirty="0"/>
              <a:t>Support during the recovery phase</a:t>
            </a:r>
          </a:p>
          <a:p>
            <a:pPr lvl="4"/>
            <a:endParaRPr lang="en-GB" sz="2000" dirty="0"/>
          </a:p>
          <a:p>
            <a:pPr marL="2171700" lvl="4" indent="-342900">
              <a:buFont typeface="Arial" panose="020B0604020202020204" pitchFamily="34" charset="0"/>
              <a:buChar char="•"/>
            </a:pPr>
            <a:endParaRPr lang="en-GB" sz="2400" dirty="0"/>
          </a:p>
          <a:p>
            <a:pPr marL="2171700" lvl="4" indent="-342900">
              <a:buFont typeface="Arial" panose="020B0604020202020204" pitchFamily="34" charset="0"/>
              <a:buChar char="•"/>
            </a:pPr>
            <a:endParaRPr lang="en-GB" sz="2400" dirty="0"/>
          </a:p>
          <a:p>
            <a:endParaRPr lang="en-GB" dirty="0"/>
          </a:p>
          <a:p>
            <a:endParaRPr lang="en-GB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0794494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A681AC-5ED1-6B47-9011-F1E6D12A3F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34800"/>
            <a:ext cx="10515600" cy="641760"/>
          </a:xfrm>
        </p:spPr>
        <p:txBody>
          <a:bodyPr/>
          <a:lstStyle/>
          <a:p>
            <a:r>
              <a:rPr lang="en-US" dirty="0"/>
              <a:t>Three critical issues for recovery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A469EBB-A83D-A24F-85DF-211D40F0E0C9}"/>
              </a:ext>
            </a:extLst>
          </p:cNvPr>
          <p:cNvSpPr>
            <a:spLocks noGrp="1"/>
          </p:cNvSpPr>
          <p:nvPr>
            <p:ph type="body" idx="13"/>
          </p:nvPr>
        </p:nvSpPr>
        <p:spPr>
          <a:xfrm>
            <a:off x="2159000" y="1445135"/>
            <a:ext cx="9194800" cy="4252931"/>
          </a:xfrm>
        </p:spPr>
        <p:txBody>
          <a:bodyPr/>
          <a:lstStyle/>
          <a:p>
            <a:r>
              <a:rPr lang="en-GB" sz="3200" dirty="0"/>
              <a:t>Finance</a:t>
            </a:r>
            <a:br>
              <a:rPr lang="en-GB" sz="3200" dirty="0"/>
            </a:br>
            <a:r>
              <a:rPr lang="en-GB" sz="2800" b="0" dirty="0"/>
              <a:t>Ensuring manufacturers have access to the finance they need return to full production</a:t>
            </a:r>
          </a:p>
          <a:p>
            <a:r>
              <a:rPr lang="en-GB" sz="3200" dirty="0"/>
              <a:t>People</a:t>
            </a:r>
            <a:br>
              <a:rPr lang="en-GB" sz="3200" dirty="0"/>
            </a:br>
            <a:r>
              <a:rPr lang="en-GB" sz="2800" b="0" dirty="0"/>
              <a:t>Ensuring workers are supported back into employment as quickly as possible</a:t>
            </a:r>
          </a:p>
          <a:p>
            <a:r>
              <a:rPr lang="en-GB" sz="3200" dirty="0"/>
              <a:t>Resilience</a:t>
            </a:r>
            <a:br>
              <a:rPr lang="en-GB" sz="3200" dirty="0"/>
            </a:br>
            <a:r>
              <a:rPr lang="en-GB" sz="2800" b="0" dirty="0"/>
              <a:t>Ensuring lessons are learned from the crisis and steps taken to improve sector resilience</a:t>
            </a:r>
          </a:p>
          <a:p>
            <a:pPr lvl="4"/>
            <a:endParaRPr lang="en-GB" sz="2000" dirty="0"/>
          </a:p>
          <a:p>
            <a:pPr marL="2171700" lvl="4" indent="-342900">
              <a:buFont typeface="Arial" panose="020B0604020202020204" pitchFamily="34" charset="0"/>
              <a:buChar char="•"/>
            </a:pPr>
            <a:endParaRPr lang="en-GB" sz="2400" dirty="0"/>
          </a:p>
          <a:p>
            <a:pPr marL="2171700" lvl="4" indent="-342900">
              <a:buFont typeface="Arial" panose="020B0604020202020204" pitchFamily="34" charset="0"/>
              <a:buChar char="•"/>
            </a:pPr>
            <a:endParaRPr lang="en-GB" sz="2400" dirty="0"/>
          </a:p>
          <a:p>
            <a:endParaRPr lang="en-GB" dirty="0"/>
          </a:p>
          <a:p>
            <a:endParaRPr lang="en-GB" dirty="0"/>
          </a:p>
          <a:p>
            <a:endParaRPr lang="en-US" dirty="0"/>
          </a:p>
        </p:txBody>
      </p:sp>
      <p:pic>
        <p:nvPicPr>
          <p:cNvPr id="7" name="Graphic 6" descr="Group of people">
            <a:extLst>
              <a:ext uri="{FF2B5EF4-FFF2-40B4-BE49-F238E27FC236}">
                <a16:creationId xmlns:a16="http://schemas.microsoft.com/office/drawing/2014/main" id="{1449CB70-3B08-DD48-930A-FEEEA97DA3C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38200" y="2852101"/>
            <a:ext cx="993264" cy="993264"/>
          </a:xfrm>
          <a:prstGeom prst="rect">
            <a:avLst/>
          </a:prstGeom>
        </p:spPr>
      </p:pic>
      <p:pic>
        <p:nvPicPr>
          <p:cNvPr id="9" name="Graphic 8" descr="Lock">
            <a:extLst>
              <a:ext uri="{FF2B5EF4-FFF2-40B4-BE49-F238E27FC236}">
                <a16:creationId xmlns:a16="http://schemas.microsoft.com/office/drawing/2014/main" id="{43E0DC67-1237-954B-BAE5-2C8BAFDCE68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838200" y="4142574"/>
            <a:ext cx="1003064" cy="1003064"/>
          </a:xfrm>
          <a:prstGeom prst="rect">
            <a:avLst/>
          </a:prstGeom>
        </p:spPr>
      </p:pic>
      <p:pic>
        <p:nvPicPr>
          <p:cNvPr id="11" name="Graphic 10" descr="Bank">
            <a:extLst>
              <a:ext uri="{FF2B5EF4-FFF2-40B4-BE49-F238E27FC236}">
                <a16:creationId xmlns:a16="http://schemas.microsoft.com/office/drawing/2014/main" id="{824F632E-54F9-1045-A18C-A5044C359F9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838200" y="1394522"/>
            <a:ext cx="993263" cy="9932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758921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159149">
      <a:dk1>
        <a:srgbClr val="2C2E83"/>
      </a:dk1>
      <a:lt1>
        <a:srgbClr val="FFFFFF"/>
      </a:lt1>
      <a:dk2>
        <a:srgbClr val="000000"/>
      </a:dk2>
      <a:lt2>
        <a:srgbClr val="E7E6E6"/>
      </a:lt2>
      <a:accent1>
        <a:srgbClr val="BD1D2C"/>
      </a:accent1>
      <a:accent2>
        <a:srgbClr val="ED7D31"/>
      </a:accent2>
      <a:accent3>
        <a:srgbClr val="1D71B8"/>
      </a:accent3>
      <a:accent4>
        <a:srgbClr val="2C2E83"/>
      </a:accent4>
      <a:accent5>
        <a:srgbClr val="95C11F"/>
      </a:accent5>
      <a:accent6>
        <a:srgbClr val="88CDD3"/>
      </a:accent6>
      <a:hlink>
        <a:srgbClr val="F7941D"/>
      </a:hlink>
      <a:folHlink>
        <a:srgbClr val="BD1D2C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159149">
      <a:dk1>
        <a:srgbClr val="2C2E83"/>
      </a:dk1>
      <a:lt1>
        <a:srgbClr val="FFFFFF"/>
      </a:lt1>
      <a:dk2>
        <a:srgbClr val="000000"/>
      </a:dk2>
      <a:lt2>
        <a:srgbClr val="E7E6E6"/>
      </a:lt2>
      <a:accent1>
        <a:srgbClr val="BD1D2C"/>
      </a:accent1>
      <a:accent2>
        <a:srgbClr val="ED7D31"/>
      </a:accent2>
      <a:accent3>
        <a:srgbClr val="1D71B8"/>
      </a:accent3>
      <a:accent4>
        <a:srgbClr val="2C2E83"/>
      </a:accent4>
      <a:accent5>
        <a:srgbClr val="95C11F"/>
      </a:accent5>
      <a:accent6>
        <a:srgbClr val="88CDD3"/>
      </a:accent6>
      <a:hlink>
        <a:srgbClr val="F7941D"/>
      </a:hlink>
      <a:folHlink>
        <a:srgbClr val="BD1D2C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CC8AFBEAA7C91439451DFADB4ED6F6A" ma:contentTypeVersion="5" ma:contentTypeDescription="Create a new document." ma:contentTypeScope="" ma:versionID="26a9938620841f0954aa9f183bddb3f0">
  <xsd:schema xmlns:xsd="http://www.w3.org/2001/XMLSchema" xmlns:xs="http://www.w3.org/2001/XMLSchema" xmlns:p="http://schemas.microsoft.com/office/2006/metadata/properties" xmlns:ns2="3f7f42ea-7ac8-4336-a1c0-09734e4f4cb9" xmlns:ns3="697ace7c-0b56-4f6f-b643-0bd1a98bde26" targetNamespace="http://schemas.microsoft.com/office/2006/metadata/properties" ma:root="true" ma:fieldsID="784c5101526506d9d57686595e432857" ns2:_="" ns3:_="">
    <xsd:import namespace="3f7f42ea-7ac8-4336-a1c0-09734e4f4cb9"/>
    <xsd:import namespace="697ace7c-0b56-4f6f-b643-0bd1a98bde26"/>
    <xsd:element name="properties">
      <xsd:complexType>
        <xsd:sequence>
          <xsd:element name="documentManagement">
            <xsd:complexType>
              <xsd:all>
                <xsd:element ref="ns2:adc2a2b9b7c747afaef1be093075fa11" minOccurs="0"/>
                <xsd:element ref="ns3:TaxCatchAll" minOccurs="0"/>
                <xsd:element ref="ns2:k3f27f2a2f1c467eac1cfa6c96ebf923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f7f42ea-7ac8-4336-a1c0-09734e4f4cb9" elementFormDefault="qualified">
    <xsd:import namespace="http://schemas.microsoft.com/office/2006/documentManagement/types"/>
    <xsd:import namespace="http://schemas.microsoft.com/office/infopath/2007/PartnerControls"/>
    <xsd:element name="adc2a2b9b7c747afaef1be093075fa11" ma:index="9" ma:taxonomy="true" ma:internalName="adc2a2b9b7c747afaef1be093075fa11" ma:taxonomyFieldName="Brand" ma:displayName="Brand" ma:default="" ma:fieldId="{adc2a2b9-b7c7-47af-aef1-be093075fa11}" ma:sspId="46d7ae98-782e-4945-b4fe-737f048f21dd" ma:termSetId="920aaea0-24e1-4d22-85ae-6d688d69a6b0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k3f27f2a2f1c467eac1cfa6c96ebf923" ma:index="12" nillable="true" ma:taxonomy="true" ma:internalName="k3f27f2a2f1c467eac1cfa6c96ebf923" ma:taxonomyFieldName="Stationery_x0020_type" ma:displayName="Stationery type" ma:default="" ma:fieldId="{43f27f2a-2f1c-467e-ac1c-fa6c96ebf923}" ma:sspId="46d7ae98-782e-4945-b4fe-737f048f21dd" ma:termSetId="920aaea0-24e1-4d22-85ae-6d688d69a6b0" ma:anchorId="cb471e4e-6b0a-4510-b87c-281ce6e579b9" ma:open="fals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97ace7c-0b56-4f6f-b643-0bd1a98bde26" elementFormDefault="qualified">
    <xsd:import namespace="http://schemas.microsoft.com/office/2006/documentManagement/types"/>
    <xsd:import namespace="http://schemas.microsoft.com/office/infopath/2007/PartnerControls"/>
    <xsd:element name="TaxCatchAll" ma:index="10" nillable="true" ma:displayName="Taxonomy Catch All Column" ma:hidden="true" ma:list="{e4f5d330-6ee4-43b7-893f-532b540f6d61}" ma:internalName="TaxCatchAll" ma:showField="CatchAllData" ma:web="697ace7c-0b56-4f6f-b643-0bd1a98bde26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k3f27f2a2f1c467eac1cfa6c96ebf923 xmlns="3f7f42ea-7ac8-4336-a1c0-09734e4f4cb9">
      <Terms xmlns="http://schemas.microsoft.com/office/infopath/2007/PartnerControls">
        <TermInfo xmlns="http://schemas.microsoft.com/office/infopath/2007/PartnerControls">
          <TermName xmlns="http://schemas.microsoft.com/office/infopath/2007/PartnerControls">Presentation templates</TermName>
          <TermId xmlns="http://schemas.microsoft.com/office/infopath/2007/PartnerControls">d9f0f2ab-0041-471e-be91-538855a00d25</TermId>
        </TermInfo>
      </Terms>
    </k3f27f2a2f1c467eac1cfa6c96ebf923>
    <adc2a2b9b7c747afaef1be093075fa11 xmlns="3f7f42ea-7ac8-4336-a1c0-09734e4f4cb9">
      <Terms xmlns="http://schemas.microsoft.com/office/infopath/2007/PartnerControls">
        <TermInfo xmlns="http://schemas.microsoft.com/office/infopath/2007/PartnerControls">
          <TermName xmlns="http://schemas.microsoft.com/office/infopath/2007/PartnerControls">MAKE UK</TermName>
          <TermId xmlns="http://schemas.microsoft.com/office/infopath/2007/PartnerControls">5095317a-88c8-4808-92c7-3ed77325bd0d</TermId>
        </TermInfo>
      </Terms>
    </adc2a2b9b7c747afaef1be093075fa11>
    <TaxCatchAll xmlns="697ace7c-0b56-4f6f-b643-0bd1a98bde26">
      <Value>164</Value>
      <Value>126</Value>
    </TaxCatchAll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DEAEB49E-F91B-4F1D-B8F4-DB0F0AF572D6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3f7f42ea-7ac8-4336-a1c0-09734e4f4cb9"/>
    <ds:schemaRef ds:uri="697ace7c-0b56-4f6f-b643-0bd1a98bde26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5BE100FE-13AA-4C5F-ABE5-46AA675C8478}">
  <ds:schemaRefs>
    <ds:schemaRef ds:uri="http://schemas.microsoft.com/office/2006/metadata/properties"/>
    <ds:schemaRef ds:uri="http://schemas.microsoft.com/office/infopath/2007/PartnerControls"/>
    <ds:schemaRef ds:uri="3f7f42ea-7ac8-4336-a1c0-09734e4f4cb9"/>
    <ds:schemaRef ds:uri="697ace7c-0b56-4f6f-b643-0bd1a98bde26"/>
  </ds:schemaRefs>
</ds:datastoreItem>
</file>

<file path=customXml/itemProps3.xml><?xml version="1.0" encoding="utf-8"?>
<ds:datastoreItem xmlns:ds="http://schemas.openxmlformats.org/officeDocument/2006/customXml" ds:itemID="{AE0D6CE0-9C83-42DD-B37A-D17E30D4A1C3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8830</TotalTime>
  <Words>351</Words>
  <Application>Microsoft Macintosh PowerPoint</Application>
  <PresentationFormat>Widescreen</PresentationFormat>
  <Paragraphs>62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7</vt:i4>
      </vt:variant>
    </vt:vector>
  </HeadingPairs>
  <TitlesOfParts>
    <vt:vector size="12" baseType="lpstr">
      <vt:lpstr>Arial</vt:lpstr>
      <vt:lpstr>Arial Black</vt:lpstr>
      <vt:lpstr>Calibri</vt:lpstr>
      <vt:lpstr>Office Theme</vt:lpstr>
      <vt:lpstr>1_Office Theme</vt:lpstr>
      <vt:lpstr>PowerPoint Presentation</vt:lpstr>
      <vt:lpstr>Our key aims</vt:lpstr>
      <vt:lpstr>Three key business support schemes</vt:lpstr>
      <vt:lpstr>Other assistance</vt:lpstr>
      <vt:lpstr>Recent developments</vt:lpstr>
      <vt:lpstr>Outstanding issues</vt:lpstr>
      <vt:lpstr>Three critical issues for recovery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Nick Holland</dc:creator>
  <cp:lastModifiedBy>Tim Figures</cp:lastModifiedBy>
  <cp:revision>182</cp:revision>
  <dcterms:created xsi:type="dcterms:W3CDTF">2018-11-13T14:39:20Z</dcterms:created>
  <dcterms:modified xsi:type="dcterms:W3CDTF">2020-04-15T11:04:20Z</dcterms:modified>
  <cp:contentStatus>Published</cp:contentStatus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0x010100FCC8AFBEAA7C91439451DFADB4ED6F6A</vt:lpwstr>
  </property>
  <property fmtid="{D5CDD505-2E9C-101B-9397-08002B2CF9AE}" pid="3" name="Marketing materials">
    <vt:lpwstr>161;#Templates|bdfae46e-3187-43dd-9f91-69c3dc5c0f89</vt:lpwstr>
  </property>
  <property fmtid="{D5CDD505-2E9C-101B-9397-08002B2CF9AE}" pid="4" name="Brand">
    <vt:lpwstr>126;#MAKE UK|5095317a-88c8-4808-92c7-3ed77325bd0d</vt:lpwstr>
  </property>
  <property fmtid="{D5CDD505-2E9C-101B-9397-08002B2CF9AE}" pid="5" name="Order">
    <vt:r8>1200</vt:r8>
  </property>
  <property fmtid="{D5CDD505-2E9C-101B-9397-08002B2CF9AE}" pid="6" name="xd_ProgID">
    <vt:lpwstr/>
  </property>
  <property fmtid="{D5CDD505-2E9C-101B-9397-08002B2CF9AE}" pid="7" name="_CopySource">
    <vt:lpwstr>https://intranet.makeuk.org/mktg/Brand materials/Make UK Template.pptx</vt:lpwstr>
  </property>
  <property fmtid="{D5CDD505-2E9C-101B-9397-08002B2CF9AE}" pid="8" name="TemplateUrl">
    <vt:lpwstr/>
  </property>
  <property fmtid="{D5CDD505-2E9C-101B-9397-08002B2CF9AE}" pid="9" name="Stationery type">
    <vt:lpwstr>164;#Presentation templates|d9f0f2ab-0041-471e-be91-538855a00d25</vt:lpwstr>
  </property>
</Properties>
</file>